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9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0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1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2.xml" ContentType="application/vnd.openxmlformats-officedocument.drawingml.chartshapes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13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14.xml" ContentType="application/vnd.openxmlformats-officedocument.drawingml.chartshape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4" r:id="rId4"/>
    <p:sldId id="258" r:id="rId5"/>
    <p:sldId id="280" r:id="rId6"/>
    <p:sldId id="262" r:id="rId7"/>
    <p:sldId id="282" r:id="rId8"/>
    <p:sldId id="283" r:id="rId9"/>
    <p:sldId id="269" r:id="rId10"/>
    <p:sldId id="284" r:id="rId11"/>
    <p:sldId id="270" r:id="rId12"/>
    <p:sldId id="271" r:id="rId13"/>
    <p:sldId id="285" r:id="rId14"/>
    <p:sldId id="272" r:id="rId15"/>
    <p:sldId id="273" r:id="rId16"/>
    <p:sldId id="281" r:id="rId17"/>
    <p:sldId id="260" r:id="rId18"/>
    <p:sldId id="286" r:id="rId19"/>
    <p:sldId id="274" r:id="rId20"/>
    <p:sldId id="275" r:id="rId21"/>
    <p:sldId id="276" r:id="rId22"/>
    <p:sldId id="287" r:id="rId23"/>
    <p:sldId id="277" r:id="rId24"/>
    <p:sldId id="278" r:id="rId25"/>
    <p:sldId id="298" r:id="rId26"/>
    <p:sldId id="288" r:id="rId27"/>
    <p:sldId id="261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294" r:id="rId42"/>
    <p:sldId id="290" r:id="rId43"/>
    <p:sldId id="295" r:id="rId44"/>
    <p:sldId id="291" r:id="rId45"/>
    <p:sldId id="296" r:id="rId46"/>
    <p:sldId id="292" r:id="rId47"/>
    <p:sldId id="297" r:id="rId48"/>
    <p:sldId id="293" r:id="rId49"/>
    <p:sldId id="263" r:id="rId50"/>
    <p:sldId id="265" r:id="rId51"/>
  </p:sldIdLst>
  <p:sldSz cx="12192000" cy="6858000"/>
  <p:notesSz cx="6858000" cy="9144000"/>
  <p:embeddedFontLst>
    <p:embeddedFont>
      <p:font typeface="Amellinda Weddings" panose="020B0604020202020204" charset="0"/>
      <p:regular r:id="rId53"/>
    </p:embeddedFont>
    <p:embeddedFont>
      <p:font typeface="Bochins Font" panose="020B060402020202020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Centaur" panose="02030504050205020304" pitchFamily="18" charset="0"/>
      <p:regular r:id="rId61"/>
    </p:embeddedFont>
    <p:embeddedFont>
      <p:font typeface="Latha" panose="020B0604020202020204" pitchFamily="34" charset="0"/>
      <p:regular r:id="rId62"/>
      <p:bold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4C34"/>
    <a:srgbClr val="4A4852"/>
    <a:srgbClr val="625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25" autoAdjust="0"/>
    <p:restoredTop sz="86370" autoAdjust="0"/>
  </p:normalViewPr>
  <p:slideViewPr>
    <p:cSldViewPr snapToGrid="0">
      <p:cViewPr varScale="1">
        <p:scale>
          <a:sx n="64" d="100"/>
          <a:sy n="64" d="100"/>
        </p:scale>
        <p:origin x="14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5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0.45542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65"/>
          <a:ext cx="8119842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1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Dimensi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0.45542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73"/>
          <a:ext cx="8119842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3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Dimensi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0.6719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73"/>
          <a:ext cx="8119842" cy="156966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Contoh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Soal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3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Dimensi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</cdr:x>
      <cdr:y>0.23761</cdr:y>
    </cdr:from>
    <cdr:to>
      <cdr:x>1</cdr:x>
      <cdr:y>0.69762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810753"/>
          <a:ext cx="8119842" cy="156966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Contoh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Pencarian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Elemen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Array</a:t>
          </a: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</cdr:x>
      <cdr:y>0.23761</cdr:y>
    </cdr:from>
    <cdr:to>
      <cdr:x>1</cdr:x>
      <cdr:y>0.69762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810753"/>
          <a:ext cx="8539998" cy="156966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Contoh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Penghapusan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Elemen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Array</a:t>
          </a: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</cdr:x>
      <cdr:y>0.23761</cdr:y>
    </cdr:from>
    <cdr:to>
      <cdr:x>1</cdr:x>
      <cdr:y>0.48114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810753"/>
          <a:ext cx="9589768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Contoh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Pengeditan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Elemen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Array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0.45542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65"/>
          <a:ext cx="8119842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2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Dimensi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0.45542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65"/>
          <a:ext cx="8119842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3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Dimensi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0.45542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65"/>
          <a:ext cx="8119842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Single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Dimmension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0.45542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65"/>
          <a:ext cx="8119842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Multi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Dimmension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0.45542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65"/>
          <a:ext cx="8119842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1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Dimensi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0.6719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73"/>
          <a:ext cx="8119842" cy="156966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Contoh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Soal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1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Dimensi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0.45542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73"/>
          <a:ext cx="8119842" cy="8309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2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Dimensi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</cdr:x>
      <cdr:y>0.21188</cdr:y>
    </cdr:from>
    <cdr:to>
      <cdr:x>1</cdr:x>
      <cdr:y>0.6719</cdr:y>
    </cdr:to>
    <cdr:sp macro="" textlink="">
      <cdr:nvSpPr>
        <cdr:cNvPr id="2" name="TextBox 30">
          <a:extLst xmlns:a="http://schemas.openxmlformats.org/drawingml/2006/main">
            <a:ext uri="{FF2B5EF4-FFF2-40B4-BE49-F238E27FC236}">
              <a16:creationId xmlns:a16="http://schemas.microsoft.com/office/drawing/2014/main" id="{4FEE673B-BC9B-4AFC-A99C-638C7F42E44F}"/>
            </a:ext>
          </a:extLst>
        </cdr:cNvPr>
        <cdr:cNvSpPr txBox="1"/>
      </cdr:nvSpPr>
      <cdr:spPr>
        <a:xfrm xmlns:a="http://schemas.openxmlformats.org/drawingml/2006/main">
          <a:off x="0" y="722973"/>
          <a:ext cx="8119842" cy="156966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Contoh</a:t>
          </a:r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Soal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  <a:p xmlns:a="http://schemas.openxmlformats.org/drawingml/2006/main">
          <a:pPr algn="ctr"/>
          <a:r>
            <a: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Array 2 </a:t>
          </a:r>
          <a:r>
            <a:rPr lang="en-US" sz="4800" b="1" dirty="0" err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rPr>
            <a:t>Dimensi</a:t>
          </a:r>
          <a:endParaRPr lang="en-US" sz="4800" b="1" dirty="0">
            <a:solidFill>
              <a:schemeClr val="accent4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mellinda Weddings" pitchFamily="50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AD74E-4921-4213-B6D0-E8E3069AE0F4}" type="datetimeFigureOut">
              <a:rPr lang="en-ID" smtClean="0"/>
              <a:t>25/09/2021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80369-8DF6-44B6-92E9-D9C1453BAC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30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2435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0183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436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685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0559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0148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1563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277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495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584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52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16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0287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83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6724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607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0705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71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397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595-654F-4990-96B8-1CF4FFA6F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F21FA-C579-4D8D-85D9-75D82FA1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4CBA-2F6D-4FEA-ACC3-DB9261DA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94D66-8490-4191-A91C-36F91BA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6D3E-1C13-482C-9BDC-CA8CE15A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1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1C84-726A-4398-8CC5-9B64FE89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E90C4-6732-43F6-933D-BCD057FC2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7B1E-17C7-4EF2-8884-100C2911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D6D8C-EFB4-442A-97D8-720299B6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1028-3E84-4F12-8F64-AB381A38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3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F2DA0-3277-4BBB-9635-22C1A8821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863D4-00D5-4884-94C9-21352FE99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30104-908B-486F-BB56-0E0C821A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F6B6E-1846-4DE5-8DDA-161FC34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F6213-83A6-45A5-A1A6-2BC274A1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4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BADD-F511-43A8-8D88-322FDF5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C9FD1-0A02-4EDE-89A3-21EF794C0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052CE-4152-42FF-AA3E-44FEEDBA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FB530-99F5-4984-A766-2AA628B9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38487-C381-4370-8AD0-BC7E02BA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6728-8669-4114-B587-6CCADCAE5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8F676-5A50-439C-A40E-D0EA0E13F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92BF9-71D0-474E-A12B-12313CE9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BE7F-3738-4A6E-9BE7-080DC761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C51D6-9DED-4633-A322-B7EE639C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4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CD5C-E958-4B8F-911A-A347F142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2A46-4262-4E0A-922C-FFD52FEA4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A75E-3451-49A2-9119-369B41A4C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14E95-14C1-4A9B-AC6F-B3C1CE10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82AB0-50AD-4DD8-BA32-CD94CCCE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FF8E9-C65D-4CF1-B6E4-CF33573A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3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A6C-DEFD-4F88-B8DE-FCE18DAC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C0AB0-D5FA-46B3-B0C2-CB4EAC44F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172B7-3B77-4FD8-9AE6-770411D4E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1B7B1-45C3-4E4C-BAE5-E8841C1B3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30A1A-FE3C-46DA-BCCA-53EC6EEC39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34A09-AD19-4948-A1AE-5224E2AC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6BA1B-69B7-44D9-9C57-F62D77D1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4B7A7-6F2A-431C-B902-5D784936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6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5E98-B8B6-47A8-8A9E-B79A7D4C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4DAB2-9576-4916-B80A-DCFDF54E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B888B-E383-4CC2-BC06-73724BDC0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55120-7922-41A6-A25E-DD7362D9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4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2DA70-CB39-48C0-B282-26C2C0B1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BA026-B167-4E9F-AC0D-6FD0F8EC4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4188-04DF-4C6D-AA5E-95BECCA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7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05EC-1EF2-406E-ADA9-DA5FF2A6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1808-3D1F-4CBE-A92F-1C51F5BDD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A3100-F765-415C-BC0F-AC7D2FCA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8D79F-A8A3-47DF-A9C4-A3F94CA1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85F1C-7103-4682-A0E5-9001E009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E1DE0-6B05-4DDD-A85B-1D37A914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3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C9E6-ACDF-4E07-95C3-0700D3723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831E2-DFB8-4DFA-B8D0-0040DC97E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378E9-8A94-48C4-9950-E2C9AE790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BA5EC-9616-42B4-8942-E2FF19CD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54EB-C709-4598-9CB1-5CF37B61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DDA34-6597-466C-AE20-F1B38C83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4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993C78-A17F-4733-8F2A-847B37A7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F6E70-D73A-4D43-9930-2053AAF5A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8F52C-243C-4C4D-BFC4-24CB0739A0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D7556-55E4-4DB3-8F81-9A92CB909A1F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4BA9-7455-4191-B406-CF3F478C5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948A4-BB27-490C-8A3C-1DC8E3675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6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0.png"/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12" Type="http://schemas.microsoft.com/office/2007/relationships/hdphoto" Target="../media/hdphoto6.wdp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microsoft.com/office/2007/relationships/hdphoto" Target="../media/hdphoto2.wdp"/><Relationship Id="rId1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6.wdp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6.wdp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openxmlformats.org/officeDocument/2006/relationships/image" Target="../media/image49.png"/><Relationship Id="rId1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6.wdp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openxmlformats.org/officeDocument/2006/relationships/image" Target="../media/image49.png"/><Relationship Id="rId1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6.wdp"/><Relationship Id="rId5" Type="http://schemas.openxmlformats.org/officeDocument/2006/relationships/image" Target="../media/image46.png"/><Relationship Id="rId15" Type="http://schemas.openxmlformats.org/officeDocument/2006/relationships/image" Target="../media/image59.png"/><Relationship Id="rId10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openxmlformats.org/officeDocument/2006/relationships/image" Target="../media/image49.png"/><Relationship Id="rId1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6.wdp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openxmlformats.org/officeDocument/2006/relationships/image" Target="../media/image49.png"/><Relationship Id="rId1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hdphoto" Target="../media/hdphoto6.wdp"/><Relationship Id="rId5" Type="http://schemas.openxmlformats.org/officeDocument/2006/relationships/image" Target="../media/image46.png"/><Relationship Id="rId15" Type="http://schemas.openxmlformats.org/officeDocument/2006/relationships/image" Target="../media/image62.png"/><Relationship Id="rId10" Type="http://schemas.openxmlformats.org/officeDocument/2006/relationships/image" Target="../media/image50.png"/><Relationship Id="rId4" Type="http://schemas.microsoft.com/office/2007/relationships/hdphoto" Target="../media/hdphoto2.wdp"/><Relationship Id="rId9" Type="http://schemas.openxmlformats.org/officeDocument/2006/relationships/image" Target="../media/image49.png"/><Relationship Id="rId1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9.JP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99CEFC-BB6B-4792-A59E-1F155F38F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265" y="0"/>
            <a:ext cx="61722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B25FDB-D793-4AD3-859F-35485E08CB2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82497" y="1555531"/>
            <a:ext cx="5873629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1F1F0E-18A7-4E79-9E77-FC31B8DC3577}"/>
              </a:ext>
            </a:extLst>
          </p:cNvPr>
          <p:cNvSpPr txBox="1"/>
          <p:nvPr/>
        </p:nvSpPr>
        <p:spPr>
          <a:xfrm>
            <a:off x="7267575" y="2290227"/>
            <a:ext cx="3695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4A4852"/>
                </a:solidFill>
                <a:latin typeface="Amellinda Weddings" pitchFamily="50" charset="0"/>
              </a:rPr>
              <a:t>Struktur</a:t>
            </a:r>
            <a:r>
              <a:rPr lang="en-US" sz="4000" b="1" dirty="0">
                <a:solidFill>
                  <a:srgbClr val="4A4852"/>
                </a:solidFill>
                <a:latin typeface="Amellinda Weddings" pitchFamily="50" charset="0"/>
              </a:rPr>
              <a:t>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A828-E312-4A60-839B-DE808207AA7C}"/>
              </a:ext>
            </a:extLst>
          </p:cNvPr>
          <p:cNvSpPr txBox="1"/>
          <p:nvPr/>
        </p:nvSpPr>
        <p:spPr>
          <a:xfrm>
            <a:off x="7661372" y="3429000"/>
            <a:ext cx="302037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Nama	: Rahmah Nur Fadhilah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NIM	: 202031230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Kelas	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Informatika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 F</a:t>
            </a:r>
          </a:p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Institut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Teknologi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 PLN Jakarta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E9DD13-5635-421A-B798-727D85CADB34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0139" y="-832048"/>
            <a:ext cx="3068193" cy="35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445022"/>
              </p:ext>
            </p:extLst>
          </p:nvPr>
        </p:nvGraphicFramePr>
        <p:xfrm>
          <a:off x="1859927" y="2193135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77554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8974" y="5153832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BE7E02E0-7615-4864-8C27-7E6DC717B662}"/>
              </a:ext>
            </a:extLst>
          </p:cNvPr>
          <p:cNvSpPr/>
          <p:nvPr/>
        </p:nvSpPr>
        <p:spPr>
          <a:xfrm rot="10800000">
            <a:off x="3767710" y="3368439"/>
            <a:ext cx="1697065" cy="1158075"/>
          </a:xfrm>
          <a:prstGeom prst="homePlat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89DCF643-BD2A-43E6-B966-4108EAB0F3E7}"/>
              </a:ext>
            </a:extLst>
          </p:cNvPr>
          <p:cNvSpPr/>
          <p:nvPr/>
        </p:nvSpPr>
        <p:spPr>
          <a:xfrm flipV="1">
            <a:off x="1330641" y="4771875"/>
            <a:ext cx="1725444" cy="1087869"/>
          </a:xfrm>
          <a:prstGeom prst="homePlat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915362EE-0676-4795-82F2-30F283924E5A}"/>
              </a:ext>
            </a:extLst>
          </p:cNvPr>
          <p:cNvSpPr/>
          <p:nvPr/>
        </p:nvSpPr>
        <p:spPr>
          <a:xfrm flipV="1">
            <a:off x="1364296" y="1905978"/>
            <a:ext cx="1763266" cy="1134245"/>
          </a:xfrm>
          <a:prstGeom prst="homePlat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Dimensi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48041" y="2199327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Array 1 </a:t>
            </a:r>
            <a:r>
              <a:rPr lang="en-US" sz="2400" b="1" spc="-150" dirty="0" err="1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chemeClr val="accent6">
                  <a:lumMod val="75000"/>
                </a:schemeClr>
              </a:solidFill>
              <a:latin typeface="Bochins Font" panose="020005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1322760" y="3606078"/>
            <a:ext cx="19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Array 2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28482"/>
              </a:solidFill>
              <a:latin typeface="Bochins Font" panose="020005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936" y="5122803"/>
            <a:ext cx="20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Array 3 </a:t>
            </a:r>
            <a:r>
              <a:rPr lang="en-US" sz="24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6BD60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894194" y="654346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0888" y="5682799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90" y="4453272"/>
            <a:ext cx="616476" cy="127005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381D191-51EE-433D-A201-75F730240461}"/>
              </a:ext>
            </a:extLst>
          </p:cNvPr>
          <p:cNvSpPr txBox="1"/>
          <p:nvPr/>
        </p:nvSpPr>
        <p:spPr>
          <a:xfrm>
            <a:off x="1307114" y="1853078"/>
            <a:ext cx="18556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Elemen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array yang </a:t>
            </a:r>
          </a:p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memiliki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buah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baris/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kolom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dan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dapat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diakses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oleh program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menggunakan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suatu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indeks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tertentu</a:t>
            </a:r>
            <a:endParaRPr lang="en-US" sz="1150" dirty="0">
              <a:solidFill>
                <a:srgbClr val="3C685B"/>
              </a:solidFill>
              <a:latin typeface="Bochins Font" panose="02000503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F24602-B611-42EE-B6E0-364FB07D59B6}"/>
              </a:ext>
            </a:extLst>
          </p:cNvPr>
          <p:cNvSpPr txBox="1"/>
          <p:nvPr/>
        </p:nvSpPr>
        <p:spPr>
          <a:xfrm>
            <a:off x="4129947" y="3378295"/>
            <a:ext cx="14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Elemen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hanya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memiliki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satu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buah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baris/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kolom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dan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sering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digambarkan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sebagai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sebauh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matriks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bentuk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grid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DC7054-A566-4F4D-BF20-ED6C41A56043}"/>
              </a:ext>
            </a:extLst>
          </p:cNvPr>
          <p:cNvSpPr txBox="1"/>
          <p:nvPr/>
        </p:nvSpPr>
        <p:spPr>
          <a:xfrm>
            <a:off x="1277113" y="4761811"/>
            <a:ext cx="1618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Elemen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memiliki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baris,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kolom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,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ukuran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banyak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daripada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dikembangkan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kelebih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879555" y="-824653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Contoh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Array 2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Dimensi</a:t>
              </a:r>
              <a:endParaRPr lang="en-US" sz="1200" b="1" dirty="0">
                <a:solidFill>
                  <a:srgbClr val="522C22"/>
                </a:solidFill>
                <a:latin typeface="Amellinda Weddings" pitchFamily="50" charset="0"/>
              </a:endParaRPr>
            </a:p>
          </p:txBody>
        </p: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D8A9F5-11F5-41CE-90E1-E9BBEE6D077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r="20690"/>
          <a:stretch/>
        </p:blipFill>
        <p:spPr>
          <a:xfrm>
            <a:off x="7618058" y="1585848"/>
            <a:ext cx="2632230" cy="39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81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5" grpId="0"/>
      <p:bldP spid="46" grpId="0"/>
      <p:bldP spid="47" grpId="0"/>
      <p:bldP spid="62" grpId="0"/>
      <p:bldP spid="63" grpId="0"/>
      <p:bldP spid="64" grpId="0"/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77554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8974" y="5153832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BE7E02E0-7615-4864-8C27-7E6DC717B662}"/>
              </a:ext>
            </a:extLst>
          </p:cNvPr>
          <p:cNvSpPr/>
          <p:nvPr/>
        </p:nvSpPr>
        <p:spPr>
          <a:xfrm rot="10800000">
            <a:off x="3767710" y="3368439"/>
            <a:ext cx="1697065" cy="1158075"/>
          </a:xfrm>
          <a:prstGeom prst="homePlat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89DCF643-BD2A-43E6-B966-4108EAB0F3E7}"/>
              </a:ext>
            </a:extLst>
          </p:cNvPr>
          <p:cNvSpPr/>
          <p:nvPr/>
        </p:nvSpPr>
        <p:spPr>
          <a:xfrm flipV="1">
            <a:off x="1330641" y="4771875"/>
            <a:ext cx="1725444" cy="1087869"/>
          </a:xfrm>
          <a:prstGeom prst="homePlat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915362EE-0676-4795-82F2-30F283924E5A}"/>
              </a:ext>
            </a:extLst>
          </p:cNvPr>
          <p:cNvSpPr/>
          <p:nvPr/>
        </p:nvSpPr>
        <p:spPr>
          <a:xfrm flipV="1">
            <a:off x="1364296" y="1905978"/>
            <a:ext cx="1763266" cy="1134245"/>
          </a:xfrm>
          <a:prstGeom prst="homePlat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Dimensi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48041" y="2199327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Array 1 </a:t>
            </a:r>
            <a:r>
              <a:rPr lang="en-US" sz="2400" b="1" spc="-150" dirty="0" err="1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chemeClr val="accent6">
                  <a:lumMod val="75000"/>
                </a:schemeClr>
              </a:solidFill>
              <a:latin typeface="Bochins Font" panose="020005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1322760" y="3606078"/>
            <a:ext cx="19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Array 2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28482"/>
              </a:solidFill>
              <a:latin typeface="Bochins Font" panose="020005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936" y="5122803"/>
            <a:ext cx="20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Array 3 </a:t>
            </a:r>
            <a:r>
              <a:rPr lang="en-US" sz="24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6BD60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894194" y="654346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0888" y="5682799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815" y="3262344"/>
            <a:ext cx="616476" cy="127005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381D191-51EE-433D-A201-75F730240461}"/>
              </a:ext>
            </a:extLst>
          </p:cNvPr>
          <p:cNvSpPr txBox="1"/>
          <p:nvPr/>
        </p:nvSpPr>
        <p:spPr>
          <a:xfrm>
            <a:off x="1307114" y="1853078"/>
            <a:ext cx="18556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Elemen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array yang </a:t>
            </a:r>
          </a:p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memiliki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buah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baris/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kolom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dan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dapat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diakses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oleh program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menggunakan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suatu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indeks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tertentu</a:t>
            </a:r>
            <a:endParaRPr lang="en-US" sz="1150" dirty="0">
              <a:solidFill>
                <a:srgbClr val="3C685B"/>
              </a:solidFill>
              <a:latin typeface="Bochins Font" panose="02000503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F24602-B611-42EE-B6E0-364FB07D59B6}"/>
              </a:ext>
            </a:extLst>
          </p:cNvPr>
          <p:cNvSpPr txBox="1"/>
          <p:nvPr/>
        </p:nvSpPr>
        <p:spPr>
          <a:xfrm>
            <a:off x="4129947" y="3378295"/>
            <a:ext cx="14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Elemen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hanya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memiliki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satu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buah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baris/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kolom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dan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sering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digambarkan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sebagai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sebauh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matriks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bentuk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grid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DC7054-A566-4F4D-BF20-ED6C41A56043}"/>
              </a:ext>
            </a:extLst>
          </p:cNvPr>
          <p:cNvSpPr txBox="1"/>
          <p:nvPr/>
        </p:nvSpPr>
        <p:spPr>
          <a:xfrm>
            <a:off x="1277113" y="4761811"/>
            <a:ext cx="1618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Elemen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memiliki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baris,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kolom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,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ukuran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banyak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daripada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dikembangkan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kelebih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879555" y="-824653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Hasil Coding 2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Dimensi</a:t>
              </a:r>
              <a:endParaRPr lang="en-US" sz="1200" b="1" dirty="0">
                <a:solidFill>
                  <a:srgbClr val="522C22"/>
                </a:solidFill>
                <a:latin typeface="Amellinda Weddings" pitchFamily="50" charset="0"/>
              </a:endParaRPr>
            </a:p>
          </p:txBody>
        </p:sp>
      </p:grpSp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CA08FF-EB47-41D0-AC7A-5CCDD6BD403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48351" r="54378" b="33997"/>
          <a:stretch/>
        </p:blipFill>
        <p:spPr>
          <a:xfrm>
            <a:off x="7455729" y="2823690"/>
            <a:ext cx="2818903" cy="12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3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5" grpId="0"/>
      <p:bldP spid="46" grpId="0"/>
      <p:bldP spid="47" grpId="0"/>
      <p:bldP spid="62" grpId="0"/>
      <p:bldP spid="63" grpId="0"/>
      <p:bldP spid="64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666351"/>
              </p:ext>
            </p:extLst>
          </p:nvPr>
        </p:nvGraphicFramePr>
        <p:xfrm>
          <a:off x="1859927" y="2193135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0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77554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8974" y="5153832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BE7E02E0-7615-4864-8C27-7E6DC717B662}"/>
              </a:ext>
            </a:extLst>
          </p:cNvPr>
          <p:cNvSpPr/>
          <p:nvPr/>
        </p:nvSpPr>
        <p:spPr>
          <a:xfrm rot="10800000">
            <a:off x="3767710" y="3368439"/>
            <a:ext cx="1697065" cy="1158075"/>
          </a:xfrm>
          <a:prstGeom prst="homePlat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89DCF643-BD2A-43E6-B966-4108EAB0F3E7}"/>
              </a:ext>
            </a:extLst>
          </p:cNvPr>
          <p:cNvSpPr/>
          <p:nvPr/>
        </p:nvSpPr>
        <p:spPr>
          <a:xfrm flipV="1">
            <a:off x="1330641" y="4771875"/>
            <a:ext cx="1725444" cy="1087869"/>
          </a:xfrm>
          <a:prstGeom prst="homePlat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915362EE-0676-4795-82F2-30F283924E5A}"/>
              </a:ext>
            </a:extLst>
          </p:cNvPr>
          <p:cNvSpPr/>
          <p:nvPr/>
        </p:nvSpPr>
        <p:spPr>
          <a:xfrm flipV="1">
            <a:off x="1364296" y="1905978"/>
            <a:ext cx="1763266" cy="1134245"/>
          </a:xfrm>
          <a:prstGeom prst="homePlat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Dimensi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48041" y="2199327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Array 1 </a:t>
            </a:r>
            <a:r>
              <a:rPr lang="en-US" sz="2400" b="1" spc="-150" dirty="0" err="1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chemeClr val="accent6">
                  <a:lumMod val="75000"/>
                </a:schemeClr>
              </a:solidFill>
              <a:latin typeface="Bochins Font" panose="020005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1322760" y="3606078"/>
            <a:ext cx="19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Array 2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28482"/>
              </a:solidFill>
              <a:latin typeface="Bochins Font" panose="020005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936" y="5122803"/>
            <a:ext cx="20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Array 3 </a:t>
            </a:r>
            <a:r>
              <a:rPr lang="en-US" sz="24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6BD60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894194" y="654346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0888" y="5682799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79" y="4825229"/>
            <a:ext cx="616476" cy="127005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381D191-51EE-433D-A201-75F730240461}"/>
              </a:ext>
            </a:extLst>
          </p:cNvPr>
          <p:cNvSpPr txBox="1"/>
          <p:nvPr/>
        </p:nvSpPr>
        <p:spPr>
          <a:xfrm>
            <a:off x="1307114" y="1853078"/>
            <a:ext cx="18556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Elemen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array yang </a:t>
            </a:r>
          </a:p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memiliki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buah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baris/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kolom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dan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dapat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diakses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oleh program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menggunakan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suatu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indeks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tertentu</a:t>
            </a:r>
            <a:endParaRPr lang="en-US" sz="1150" dirty="0">
              <a:solidFill>
                <a:srgbClr val="3C685B"/>
              </a:solidFill>
              <a:latin typeface="Bochins Font" panose="02000503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F24602-B611-42EE-B6E0-364FB07D59B6}"/>
              </a:ext>
            </a:extLst>
          </p:cNvPr>
          <p:cNvSpPr txBox="1"/>
          <p:nvPr/>
        </p:nvSpPr>
        <p:spPr>
          <a:xfrm>
            <a:off x="4129947" y="3378295"/>
            <a:ext cx="14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Elemen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hanya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memiliki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satu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buah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baris/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kolom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dan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sering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digambarkan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sebagai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sebauh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matriks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bentuk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grid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DC7054-A566-4F4D-BF20-ED6C41A56043}"/>
              </a:ext>
            </a:extLst>
          </p:cNvPr>
          <p:cNvSpPr txBox="1"/>
          <p:nvPr/>
        </p:nvSpPr>
        <p:spPr>
          <a:xfrm>
            <a:off x="1277113" y="4761811"/>
            <a:ext cx="1618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Elemen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memiliki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baris,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kolom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,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ukuran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banyak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daripada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dikembangkan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kelebih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879555" y="-824653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Contoh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Array 3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Dimensi</a:t>
              </a:r>
              <a:endParaRPr lang="en-US" sz="1200" b="1" dirty="0">
                <a:solidFill>
                  <a:srgbClr val="522C22"/>
                </a:solidFill>
                <a:latin typeface="Amellinda Weddings" pitchFamily="50" charset="0"/>
              </a:endParaRPr>
            </a:p>
          </p:txBody>
        </p:sp>
      </p:grpSp>
      <p:pic>
        <p:nvPicPr>
          <p:cNvPr id="49" name="Picture 4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63CE73-6B3A-47B3-ACF7-1BDF70CAE04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9542" r="52825" b="6716"/>
          <a:stretch/>
        </p:blipFill>
        <p:spPr>
          <a:xfrm>
            <a:off x="7124508" y="1644491"/>
            <a:ext cx="3427449" cy="40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80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5" grpId="0"/>
      <p:bldP spid="46" grpId="0"/>
      <p:bldP spid="47" grpId="0"/>
      <p:bldP spid="62" grpId="0"/>
      <p:bldP spid="63" grpId="0"/>
      <p:bldP spid="64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77554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8974" y="5153832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BE7E02E0-7615-4864-8C27-7E6DC717B662}"/>
              </a:ext>
            </a:extLst>
          </p:cNvPr>
          <p:cNvSpPr/>
          <p:nvPr/>
        </p:nvSpPr>
        <p:spPr>
          <a:xfrm rot="10800000">
            <a:off x="3767710" y="3368439"/>
            <a:ext cx="1697065" cy="1158075"/>
          </a:xfrm>
          <a:prstGeom prst="homePlat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89DCF643-BD2A-43E6-B966-4108EAB0F3E7}"/>
              </a:ext>
            </a:extLst>
          </p:cNvPr>
          <p:cNvSpPr/>
          <p:nvPr/>
        </p:nvSpPr>
        <p:spPr>
          <a:xfrm flipV="1">
            <a:off x="1330641" y="4771875"/>
            <a:ext cx="1725444" cy="1087869"/>
          </a:xfrm>
          <a:prstGeom prst="homePlat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915362EE-0676-4795-82F2-30F283924E5A}"/>
              </a:ext>
            </a:extLst>
          </p:cNvPr>
          <p:cNvSpPr/>
          <p:nvPr/>
        </p:nvSpPr>
        <p:spPr>
          <a:xfrm flipV="1">
            <a:off x="1364296" y="1905978"/>
            <a:ext cx="1763266" cy="1134245"/>
          </a:xfrm>
          <a:prstGeom prst="homePlat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Dimensi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48041" y="2199327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Array 1 </a:t>
            </a:r>
            <a:r>
              <a:rPr lang="en-US" sz="2400" b="1" spc="-150" dirty="0" err="1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chemeClr val="accent6">
                  <a:lumMod val="75000"/>
                </a:schemeClr>
              </a:solidFill>
              <a:latin typeface="Bochins Font" panose="020005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1322760" y="3606078"/>
            <a:ext cx="19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Array 2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28482"/>
              </a:solidFill>
              <a:latin typeface="Bochins Font" panose="020005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936" y="5122803"/>
            <a:ext cx="20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Array 3 </a:t>
            </a:r>
            <a:r>
              <a:rPr lang="en-US" sz="24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6BD60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894194" y="654346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0888" y="5682799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90" y="4453272"/>
            <a:ext cx="616476" cy="127005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381D191-51EE-433D-A201-75F730240461}"/>
              </a:ext>
            </a:extLst>
          </p:cNvPr>
          <p:cNvSpPr txBox="1"/>
          <p:nvPr/>
        </p:nvSpPr>
        <p:spPr>
          <a:xfrm>
            <a:off x="1307114" y="1853078"/>
            <a:ext cx="18556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Elemen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array yang </a:t>
            </a:r>
          </a:p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memiliki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buah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baris/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kolom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dan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dapat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diakses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oleh program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menggunakan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suatu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indeks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tertentu</a:t>
            </a:r>
            <a:endParaRPr lang="en-US" sz="1150" dirty="0">
              <a:solidFill>
                <a:srgbClr val="3C685B"/>
              </a:solidFill>
              <a:latin typeface="Bochins Font" panose="02000503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F24602-B611-42EE-B6E0-364FB07D59B6}"/>
              </a:ext>
            </a:extLst>
          </p:cNvPr>
          <p:cNvSpPr txBox="1"/>
          <p:nvPr/>
        </p:nvSpPr>
        <p:spPr>
          <a:xfrm>
            <a:off x="4129947" y="3378295"/>
            <a:ext cx="14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Elemen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hanya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memiliki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satu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buah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baris/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kolom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dan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sering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digambarkan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sebagai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sebauh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matriks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bentuk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grid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DC7054-A566-4F4D-BF20-ED6C41A56043}"/>
              </a:ext>
            </a:extLst>
          </p:cNvPr>
          <p:cNvSpPr txBox="1"/>
          <p:nvPr/>
        </p:nvSpPr>
        <p:spPr>
          <a:xfrm>
            <a:off x="1277113" y="4761811"/>
            <a:ext cx="1618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Elemen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memiliki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baris,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kolom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,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ukuran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banyak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daripada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dikembangkan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kelebih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879555" y="-824653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Hasil Coding 3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Dimensi</a:t>
              </a:r>
              <a:endParaRPr lang="en-US" sz="1200" b="1" dirty="0">
                <a:solidFill>
                  <a:srgbClr val="522C22"/>
                </a:solidFill>
                <a:latin typeface="Amellinda Weddings" pitchFamily="50" charset="0"/>
              </a:endParaRPr>
            </a:p>
          </p:txBody>
        </p:sp>
      </p:grpSp>
      <p:pic>
        <p:nvPicPr>
          <p:cNvPr id="42" name="Picture 4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B6C3E1-6F0D-4406-9DB3-33DA60D23FB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25142" r="58044" b="32824"/>
          <a:stretch/>
        </p:blipFill>
        <p:spPr>
          <a:xfrm>
            <a:off x="8319071" y="2053618"/>
            <a:ext cx="1171864" cy="28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02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5" grpId="0"/>
      <p:bldP spid="46" grpId="0"/>
      <p:bldP spid="47" grpId="0"/>
      <p:bldP spid="62" grpId="0"/>
      <p:bldP spid="63" grpId="0"/>
      <p:bldP spid="64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ounded Rectangle 218"/>
          <p:cNvSpPr/>
          <p:nvPr/>
        </p:nvSpPr>
        <p:spPr>
          <a:xfrm>
            <a:off x="728457" y="590588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5000">
                <a:srgbClr val="543926">
                  <a:alpha val="73000"/>
                </a:srgbClr>
              </a:gs>
              <a:gs pos="34000">
                <a:schemeClr val="tx1">
                  <a:lumMod val="95000"/>
                  <a:lumOff val="5000"/>
                  <a:alpha val="74000"/>
                </a:schemeClr>
              </a:gs>
            </a:gsLst>
            <a:lin ang="5400000" scaled="1"/>
          </a:gradFill>
          <a:ln w="104775" cap="rnd">
            <a:solidFill>
              <a:schemeClr val="bg1"/>
            </a:solidFill>
            <a:prstDash val="dash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29" name="Oval 228"/>
          <p:cNvSpPr/>
          <p:nvPr/>
        </p:nvSpPr>
        <p:spPr>
          <a:xfrm>
            <a:off x="10580688" y="6646863"/>
            <a:ext cx="68262" cy="68262"/>
          </a:xfrm>
          <a:prstGeom prst="ellipse">
            <a:avLst/>
          </a:prstGeom>
          <a:solidFill>
            <a:srgbClr val="C19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Rectangle 99"/>
          <p:cNvSpPr/>
          <p:nvPr/>
        </p:nvSpPr>
        <p:spPr>
          <a:xfrm rot="5400000" flipH="1">
            <a:off x="-2214939" y="2896501"/>
            <a:ext cx="6304055" cy="1948415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E6CCB2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1" name="Rectangle 99"/>
          <p:cNvSpPr/>
          <p:nvPr/>
        </p:nvSpPr>
        <p:spPr>
          <a:xfrm rot="5400000" flipH="1">
            <a:off x="-1857873" y="3357932"/>
            <a:ext cx="5347397" cy="1652737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1416120">
            <a:off x="-155901" y="4659681"/>
            <a:ext cx="1717185" cy="2496899"/>
          </a:xfrm>
          <a:prstGeom prst="rect">
            <a:avLst/>
          </a:prstGeom>
        </p:spPr>
      </p:pic>
      <p:sp>
        <p:nvSpPr>
          <p:cNvPr id="206" name="Oval 205"/>
          <p:cNvSpPr/>
          <p:nvPr/>
        </p:nvSpPr>
        <p:spPr>
          <a:xfrm>
            <a:off x="2266537" y="6016145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7" name="Oval 206"/>
          <p:cNvSpPr/>
          <p:nvPr/>
        </p:nvSpPr>
        <p:spPr>
          <a:xfrm>
            <a:off x="2131589" y="5023444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9" name="Oval 208"/>
          <p:cNvSpPr/>
          <p:nvPr/>
        </p:nvSpPr>
        <p:spPr>
          <a:xfrm>
            <a:off x="1231104" y="4523854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0" name="Oval 209"/>
          <p:cNvSpPr/>
          <p:nvPr/>
        </p:nvSpPr>
        <p:spPr>
          <a:xfrm>
            <a:off x="2087052" y="4616776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1" name="Oval 210"/>
          <p:cNvSpPr/>
          <p:nvPr/>
        </p:nvSpPr>
        <p:spPr>
          <a:xfrm>
            <a:off x="2184647" y="5524637"/>
            <a:ext cx="268970" cy="28434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2" name="Oval 211"/>
          <p:cNvSpPr/>
          <p:nvPr/>
        </p:nvSpPr>
        <p:spPr>
          <a:xfrm>
            <a:off x="2599518" y="5696016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3" name="Oval 212"/>
          <p:cNvSpPr/>
          <p:nvPr/>
        </p:nvSpPr>
        <p:spPr>
          <a:xfrm>
            <a:off x="2503654" y="5318399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4" name="Oval 213"/>
          <p:cNvSpPr/>
          <p:nvPr/>
        </p:nvSpPr>
        <p:spPr>
          <a:xfrm>
            <a:off x="1639357" y="4512551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5" name="Oval 214"/>
          <p:cNvSpPr/>
          <p:nvPr/>
        </p:nvSpPr>
        <p:spPr>
          <a:xfrm>
            <a:off x="1903532" y="4322735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6" name="Oval 215"/>
          <p:cNvSpPr/>
          <p:nvPr/>
        </p:nvSpPr>
        <p:spPr>
          <a:xfrm>
            <a:off x="1581487" y="4911238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3" name="Rectangle 22">
            <a:extLst>
              <a:ext uri="{FF2B5EF4-FFF2-40B4-BE49-F238E27FC236}">
                <a16:creationId xmlns:a16="http://schemas.microsoft.com/office/drawing/2014/main" id="{6A39F5E2-EDBB-4BE3-9729-73B13339D539}"/>
              </a:ext>
            </a:extLst>
          </p:cNvPr>
          <p:cNvSpPr/>
          <p:nvPr/>
        </p:nvSpPr>
        <p:spPr>
          <a:xfrm flipH="1">
            <a:off x="7725220" y="41703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F093618-347F-4B98-BAA3-F69758B42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33182" y="5190446"/>
            <a:ext cx="2693149" cy="2285287"/>
          </a:xfrm>
          <a:prstGeom prst="rect">
            <a:avLst/>
          </a:prstGeom>
        </p:spPr>
      </p:pic>
      <p:sp>
        <p:nvSpPr>
          <p:cNvPr id="184" name="Rectangle 22">
            <a:extLst>
              <a:ext uri="{FF2B5EF4-FFF2-40B4-BE49-F238E27FC236}">
                <a16:creationId xmlns:a16="http://schemas.microsoft.com/office/drawing/2014/main" id="{A1821363-109F-4B07-BFDE-99FA4A9E218F}"/>
              </a:ext>
            </a:extLst>
          </p:cNvPr>
          <p:cNvSpPr/>
          <p:nvPr/>
        </p:nvSpPr>
        <p:spPr>
          <a:xfrm flipH="1">
            <a:off x="7877620" y="43227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E6CCB2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4AB31F1F-104E-4D51-BFE6-32456915C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3912642">
            <a:off x="188978" y="5666429"/>
            <a:ext cx="1211467" cy="1761551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4F2D196-D06A-4233-8E1E-2550314A4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9296">
            <a:off x="2597545" y="148746"/>
            <a:ext cx="1850723" cy="19373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2D970B-CBE3-4A4D-85B3-B32057B6C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695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64D914-AC69-45D4-A7AE-FA5FAC2D2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CF7C7E-E8B5-476D-80CB-DA5556E8C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19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FD16DD7-7EE3-46EF-B018-E2CC4682E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233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7E32FB-B4EB-4B56-A6FC-B67CFCC37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78985" y="4637094"/>
            <a:ext cx="2693149" cy="22852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EE673B-BC9B-4AFC-A99C-638C7F42E44F}"/>
              </a:ext>
            </a:extLst>
          </p:cNvPr>
          <p:cNvSpPr txBox="1"/>
          <p:nvPr/>
        </p:nvSpPr>
        <p:spPr>
          <a:xfrm>
            <a:off x="2789455" y="3100295"/>
            <a:ext cx="6613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Pendeklarasian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147083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A6BA3D90-585D-48C8-BD49-BC6779D17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65380"/>
              </p:ext>
            </p:extLst>
          </p:nvPr>
        </p:nvGraphicFramePr>
        <p:xfrm>
          <a:off x="6898027" y="1431044"/>
          <a:ext cx="4085301" cy="4406735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63500" dir="2700000" algn="tl" rotWithShape="0">
                    <a:prstClr val="black">
                      <a:alpha val="30000"/>
                    </a:prstClr>
                  </a:outerShdw>
                </a:effectLst>
                <a:tableStyleId>{21E4AEA4-8DFA-4A89-87EB-49C32662AFE0}</a:tableStyleId>
              </a:tblPr>
              <a:tblGrid>
                <a:gridCol w="1361767">
                  <a:extLst>
                    <a:ext uri="{9D8B030D-6E8A-4147-A177-3AD203B41FA5}">
                      <a16:colId xmlns:a16="http://schemas.microsoft.com/office/drawing/2014/main" val="3171023280"/>
                    </a:ext>
                  </a:extLst>
                </a:gridCol>
                <a:gridCol w="1361767">
                  <a:extLst>
                    <a:ext uri="{9D8B030D-6E8A-4147-A177-3AD203B41FA5}">
                      <a16:colId xmlns:a16="http://schemas.microsoft.com/office/drawing/2014/main" val="2783890701"/>
                    </a:ext>
                  </a:extLst>
                </a:gridCol>
                <a:gridCol w="1361767">
                  <a:extLst>
                    <a:ext uri="{9D8B030D-6E8A-4147-A177-3AD203B41FA5}">
                      <a16:colId xmlns:a16="http://schemas.microsoft.com/office/drawing/2014/main" val="525240077"/>
                    </a:ext>
                  </a:extLst>
                </a:gridCol>
              </a:tblGrid>
              <a:tr h="881347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sz="2400" spc="-150" dirty="0" err="1">
                          <a:latin typeface="Bochins Font" panose="02000503000000000000" pitchFamily="2" charset="0"/>
                        </a:rPr>
                        <a:t>Tipe</a:t>
                      </a:r>
                      <a:r>
                        <a:rPr lang="en-US" sz="2400" spc="-150" dirty="0">
                          <a:latin typeface="Bochins Font" panose="02000503000000000000" pitchFamily="2" charset="0"/>
                        </a:rPr>
                        <a:t>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spc="-150" dirty="0" err="1">
                          <a:latin typeface="Bochins Font" panose="02000503000000000000" pitchFamily="2" charset="0"/>
                        </a:rPr>
                        <a:t>Tipe</a:t>
                      </a:r>
                      <a:r>
                        <a:rPr lang="en-US" sz="2400" spc="-150" dirty="0">
                          <a:latin typeface="Bochins Font" panose="02000503000000000000" pitchFamily="2" charset="0"/>
                        </a:rPr>
                        <a:t>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spc="-150" dirty="0" err="1">
                          <a:latin typeface="Bochins Font" panose="02000503000000000000" pitchFamily="2" charset="0"/>
                        </a:rPr>
                        <a:t>Tipe</a:t>
                      </a:r>
                      <a:r>
                        <a:rPr lang="en-US" sz="2400" spc="-150" dirty="0">
                          <a:latin typeface="Bochins Font" panose="02000503000000000000" pitchFamily="2" charset="0"/>
                        </a:rPr>
                        <a:t> Array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618306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338060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66355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48180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0347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56142D-CF43-4A37-9B34-D899B311D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t="47215" r="17463" b="35955"/>
          <a:stretch/>
        </p:blipFill>
        <p:spPr>
          <a:xfrm rot="20114450">
            <a:off x="6495599" y="1282052"/>
            <a:ext cx="1177131" cy="370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34F80-02E5-46D2-BE93-2C3772950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t="47215" r="17463" b="35955"/>
          <a:stretch/>
        </p:blipFill>
        <p:spPr>
          <a:xfrm rot="20114450">
            <a:off x="10120912" y="5603734"/>
            <a:ext cx="1177131" cy="370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3A51BF-F2DB-4AEE-BF42-47CEF11DA2B1}"/>
              </a:ext>
            </a:extLst>
          </p:cNvPr>
          <p:cNvSpPr/>
          <p:nvPr/>
        </p:nvSpPr>
        <p:spPr>
          <a:xfrm>
            <a:off x="10057459" y="4424219"/>
            <a:ext cx="378372" cy="378372"/>
          </a:xfrm>
          <a:prstGeom prst="ellipse">
            <a:avLst/>
          </a:prstGeom>
          <a:solidFill>
            <a:srgbClr val="6D6875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7F2FC-55C3-4784-B7C9-1D959D6D99E9}"/>
              </a:ext>
            </a:extLst>
          </p:cNvPr>
          <p:cNvSpPr/>
          <p:nvPr/>
        </p:nvSpPr>
        <p:spPr>
          <a:xfrm>
            <a:off x="10075792" y="2570751"/>
            <a:ext cx="378372" cy="378372"/>
          </a:xfrm>
          <a:prstGeom prst="ellipse">
            <a:avLst/>
          </a:prstGeom>
          <a:solidFill>
            <a:srgbClr val="6D6875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14CDA-FDF8-4A31-BD9B-813F1DE340FA}"/>
              </a:ext>
            </a:extLst>
          </p:cNvPr>
          <p:cNvSpPr/>
          <p:nvPr/>
        </p:nvSpPr>
        <p:spPr>
          <a:xfrm>
            <a:off x="7450083" y="4309142"/>
            <a:ext cx="378372" cy="378372"/>
          </a:xfrm>
          <a:prstGeom prst="ellipse">
            <a:avLst/>
          </a:prstGeom>
          <a:solidFill>
            <a:srgbClr val="522C22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D07C1-B2C0-4A74-BC48-47D569055F30}"/>
              </a:ext>
            </a:extLst>
          </p:cNvPr>
          <p:cNvSpPr/>
          <p:nvPr/>
        </p:nvSpPr>
        <p:spPr>
          <a:xfrm>
            <a:off x="10057459" y="3474163"/>
            <a:ext cx="378372" cy="378372"/>
          </a:xfrm>
          <a:prstGeom prst="ellipse">
            <a:avLst/>
          </a:prstGeom>
          <a:solidFill>
            <a:srgbClr val="522C22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23B792-0EF3-47DA-8705-B9158D3E9D89}"/>
              </a:ext>
            </a:extLst>
          </p:cNvPr>
          <p:cNvSpPr/>
          <p:nvPr/>
        </p:nvSpPr>
        <p:spPr>
          <a:xfrm>
            <a:off x="7391806" y="2590369"/>
            <a:ext cx="378372" cy="378372"/>
          </a:xfrm>
          <a:prstGeom prst="ellipse">
            <a:avLst/>
          </a:prstGeom>
          <a:solidFill>
            <a:srgbClr val="B5838D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37278-ECDA-4170-91ED-BA152F4344FD}"/>
              </a:ext>
            </a:extLst>
          </p:cNvPr>
          <p:cNvSpPr/>
          <p:nvPr/>
        </p:nvSpPr>
        <p:spPr>
          <a:xfrm>
            <a:off x="7386026" y="3510888"/>
            <a:ext cx="378372" cy="378372"/>
          </a:xfrm>
          <a:prstGeom prst="ellipse">
            <a:avLst/>
          </a:prstGeom>
          <a:solidFill>
            <a:srgbClr val="E5989B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49A89A-7DB9-472B-B4B5-050CF906ED3B}"/>
              </a:ext>
            </a:extLst>
          </p:cNvPr>
          <p:cNvSpPr/>
          <p:nvPr/>
        </p:nvSpPr>
        <p:spPr>
          <a:xfrm>
            <a:off x="8767825" y="5238858"/>
            <a:ext cx="378372" cy="378372"/>
          </a:xfrm>
          <a:prstGeom prst="ellipse">
            <a:avLst/>
          </a:prstGeom>
          <a:solidFill>
            <a:srgbClr val="E5989B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125633-EA0F-4881-A72E-3439CB266ADC}"/>
              </a:ext>
            </a:extLst>
          </p:cNvPr>
          <p:cNvGrpSpPr/>
          <p:nvPr/>
        </p:nvGrpSpPr>
        <p:grpSpPr>
          <a:xfrm>
            <a:off x="1222045" y="867188"/>
            <a:ext cx="4125309" cy="910672"/>
            <a:chOff x="1759024" y="867188"/>
            <a:chExt cx="3329888" cy="9106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919FE0-30D0-4F0E-8214-8980C3829F30}"/>
                </a:ext>
              </a:extLst>
            </p:cNvPr>
            <p:cNvGrpSpPr/>
            <p:nvPr/>
          </p:nvGrpSpPr>
          <p:grpSpPr>
            <a:xfrm>
              <a:off x="1759024" y="867188"/>
              <a:ext cx="3329888" cy="910672"/>
              <a:chOff x="82410" y="1016128"/>
              <a:chExt cx="8355869" cy="228519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E868FDA-75F7-4399-A645-94EC7FA6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10" y="1288275"/>
                <a:ext cx="8355869" cy="2013051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1E9C951-EF76-425B-8477-685B6C16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621" y="1016128"/>
                <a:ext cx="3008541" cy="948751"/>
              </a:xfrm>
              <a:prstGeom prst="rect">
                <a:avLst/>
              </a:prstGeom>
              <a:effectLst/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790B92-8ED1-40FA-B41A-4ECA86AC19A0}"/>
                </a:ext>
              </a:extLst>
            </p:cNvPr>
            <p:cNvSpPr txBox="1"/>
            <p:nvPr/>
          </p:nvSpPr>
          <p:spPr>
            <a:xfrm>
              <a:off x="1831081" y="1136983"/>
              <a:ext cx="3221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522C22"/>
                  </a:solidFill>
                  <a:latin typeface="Amellinda Weddings" pitchFamily="50" charset="0"/>
                </a:rPr>
                <a:t>Pendeklarasian</a:t>
              </a:r>
              <a:r>
                <a:rPr lang="en-US" sz="2800" b="1" dirty="0">
                  <a:solidFill>
                    <a:srgbClr val="522C22"/>
                  </a:solidFill>
                  <a:latin typeface="Amellinda Weddings" pitchFamily="50" charset="0"/>
                </a:rPr>
                <a:t> Array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03D2AFC-D48C-47C0-88E6-900CF1A06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00" y="2097878"/>
            <a:ext cx="4495985" cy="3390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A1333C-D8E7-4E32-811F-949E85744688}"/>
              </a:ext>
            </a:extLst>
          </p:cNvPr>
          <p:cNvSpPr txBox="1"/>
          <p:nvPr/>
        </p:nvSpPr>
        <p:spPr>
          <a:xfrm>
            <a:off x="1330331" y="2705433"/>
            <a:ext cx="36057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Array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digunakan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untuk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membuat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variable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bisa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menampung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beberapa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dengan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tipe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data yang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sama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alias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satu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tipe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data.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Ciri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khasi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variable yang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menggunakan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array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adalah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terdapat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symbol </a:t>
            </a:r>
            <a:r>
              <a:rPr lang="en-US" sz="2000" dirty="0">
                <a:solidFill>
                  <a:srgbClr val="522C22"/>
                </a:solidFill>
                <a:latin typeface="Centaur" panose="02030504050205020304" pitchFamily="18" charset="0"/>
              </a:rPr>
              <a:t>[]</a:t>
            </a:r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134261-BF87-48A0-B86F-D56B67E10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14" y="2317005"/>
            <a:ext cx="738387" cy="3760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834104-B499-4971-AB25-CE0AD856BD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9558" y="5672486"/>
            <a:ext cx="738387" cy="3760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6664ED-5237-4249-A9D0-549A1BB7CD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9" y="4556457"/>
            <a:ext cx="830957" cy="17119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C06769-3A5C-45F0-A948-8A544B8E1F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5734" y="5925883"/>
            <a:ext cx="1219232" cy="3102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FB6F947-2ADB-456F-AE62-10FE180CD363}"/>
              </a:ext>
            </a:extLst>
          </p:cNvPr>
          <p:cNvSpPr txBox="1"/>
          <p:nvPr/>
        </p:nvSpPr>
        <p:spPr>
          <a:xfrm>
            <a:off x="7828455" y="2425612"/>
            <a:ext cx="21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Array Single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Dimmension</a:t>
            </a:r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D64D6F-2540-4C3D-95E6-96BBD93969ED}"/>
              </a:ext>
            </a:extLst>
          </p:cNvPr>
          <p:cNvSpPr txBox="1"/>
          <p:nvPr/>
        </p:nvSpPr>
        <p:spPr>
          <a:xfrm>
            <a:off x="8176083" y="4156347"/>
            <a:ext cx="1572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Array Multi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Dimmension</a:t>
            </a:r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905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526018"/>
              </p:ext>
            </p:extLst>
          </p:nvPr>
        </p:nvGraphicFramePr>
        <p:xfrm>
          <a:off x="1859927" y="2193135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2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113F3A-98AE-49BF-98F6-626E3505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543" y="5307892"/>
            <a:ext cx="266707" cy="869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40672-78F1-4824-A0FA-053C6D0B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753" flipH="1">
            <a:off x="1128685" y="5540166"/>
            <a:ext cx="211008" cy="687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BDE7D-A096-4FAD-8C5F-C9A78BAE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6643653" y="120147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6113-D70C-4248-85A7-7E1E4592C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10551999" y="539874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27A2C-2461-4773-8120-FA8AA20B5824}"/>
              </a:ext>
            </a:extLst>
          </p:cNvPr>
          <p:cNvGrpSpPr/>
          <p:nvPr/>
        </p:nvGrpSpPr>
        <p:grpSpPr>
          <a:xfrm>
            <a:off x="1499914" y="2441965"/>
            <a:ext cx="3814932" cy="471150"/>
            <a:chOff x="1499914" y="1808480"/>
            <a:chExt cx="3814932" cy="4711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3D21D-BAE4-4548-8425-B1D3EEC7E369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0DB7-366F-4806-ADA6-43B9CC9FEF4E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F8C7A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2E02C-2568-42BD-B578-03ADF63FF93D}"/>
              </a:ext>
            </a:extLst>
          </p:cNvPr>
          <p:cNvGrpSpPr/>
          <p:nvPr/>
        </p:nvGrpSpPr>
        <p:grpSpPr>
          <a:xfrm>
            <a:off x="6771403" y="893037"/>
            <a:ext cx="4034371" cy="4997624"/>
            <a:chOff x="6831580" y="-407980"/>
            <a:chExt cx="3758126" cy="47450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2FD231-BE7D-47E1-B72D-619767ED7C3B}"/>
                </a:ext>
              </a:extLst>
            </p:cNvPr>
            <p:cNvSpPr/>
            <p:nvPr/>
          </p:nvSpPr>
          <p:spPr>
            <a:xfrm>
              <a:off x="6831580" y="-40798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4C228-DD0F-449D-B040-2B0BF57BB276}"/>
                </a:ext>
              </a:extLst>
            </p:cNvPr>
            <p:cNvSpPr/>
            <p:nvPr/>
          </p:nvSpPr>
          <p:spPr>
            <a:xfrm>
              <a:off x="6841935" y="223619"/>
              <a:ext cx="3747771" cy="4113445"/>
            </a:xfrm>
            <a:prstGeom prst="rect">
              <a:avLst/>
            </a:prstGeom>
            <a:solidFill>
              <a:srgbClr val="6D6875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B65E5-4A83-411D-89E2-1C261F62ACA4}"/>
              </a:ext>
            </a:extLst>
          </p:cNvPr>
          <p:cNvGrpSpPr/>
          <p:nvPr/>
        </p:nvGrpSpPr>
        <p:grpSpPr>
          <a:xfrm>
            <a:off x="1553898" y="4494351"/>
            <a:ext cx="3814932" cy="471150"/>
            <a:chOff x="1499914" y="1808480"/>
            <a:chExt cx="3814932" cy="4711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C61E6A-80F4-4CF8-9326-63F21DACD67C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21F16-2135-4BF1-8A37-14F1E76E531B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B5838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C7CBF5-873C-40C8-8483-3EB07A7BE4D9}"/>
              </a:ext>
            </a:extLst>
          </p:cNvPr>
          <p:cNvGrpSpPr/>
          <p:nvPr/>
        </p:nvGrpSpPr>
        <p:grpSpPr>
          <a:xfrm>
            <a:off x="1105483" y="2544300"/>
            <a:ext cx="272317" cy="278823"/>
            <a:chOff x="1105483" y="2544300"/>
            <a:chExt cx="272317" cy="27882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7F1248-461B-4A25-9325-AEE449CBA5F0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B22506-E982-4AC7-9CD6-573F1E65AD5C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659CC-08C9-43AC-8DB6-69C4489B3C45}"/>
              </a:ext>
            </a:extLst>
          </p:cNvPr>
          <p:cNvGrpSpPr/>
          <p:nvPr/>
        </p:nvGrpSpPr>
        <p:grpSpPr>
          <a:xfrm>
            <a:off x="6635243" y="806089"/>
            <a:ext cx="272317" cy="278823"/>
            <a:chOff x="1105483" y="2544300"/>
            <a:chExt cx="272317" cy="2788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F8EA97-6ADA-4A8D-96A2-920E5FA59DA6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28BE38-205C-4A1D-BAF7-71B50B155A3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0FE784-FB6B-402A-9078-5CF4429165E4}"/>
              </a:ext>
            </a:extLst>
          </p:cNvPr>
          <p:cNvGrpSpPr/>
          <p:nvPr/>
        </p:nvGrpSpPr>
        <p:grpSpPr>
          <a:xfrm>
            <a:off x="1136709" y="4560654"/>
            <a:ext cx="272317" cy="278823"/>
            <a:chOff x="1105483" y="2544300"/>
            <a:chExt cx="272317" cy="2788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84B9DE-47B6-4C55-A24C-77596AA92AF1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C5DCBA-79A2-483F-A2F2-B6A3F8B51DF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E624DFE-40CC-4B10-B70A-E7C785838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0" y="951320"/>
            <a:ext cx="4777818" cy="7818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469C960-347F-4624-8BBD-7EBDB9FC3CA7}"/>
              </a:ext>
            </a:extLst>
          </p:cNvPr>
          <p:cNvSpPr txBox="1"/>
          <p:nvPr/>
        </p:nvSpPr>
        <p:spPr>
          <a:xfrm>
            <a:off x="915543" y="1040306"/>
            <a:ext cx="4277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Single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Dimmension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F98AD7-CB5D-4DBB-A1D6-8F600C7558EC}"/>
              </a:ext>
            </a:extLst>
          </p:cNvPr>
          <p:cNvSpPr txBox="1"/>
          <p:nvPr/>
        </p:nvSpPr>
        <p:spPr>
          <a:xfrm>
            <a:off x="1416992" y="2446596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124E8D-CED7-4326-B0D7-BA6AAFC8D56B}"/>
              </a:ext>
            </a:extLst>
          </p:cNvPr>
          <p:cNvSpPr txBox="1"/>
          <p:nvPr/>
        </p:nvSpPr>
        <p:spPr>
          <a:xfrm>
            <a:off x="1472437" y="4447663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Kedua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13BC8-5A83-42FB-A9A1-8B6C840D9C78}"/>
              </a:ext>
            </a:extLst>
          </p:cNvPr>
          <p:cNvSpPr txBox="1"/>
          <p:nvPr/>
        </p:nvSpPr>
        <p:spPr>
          <a:xfrm>
            <a:off x="6771403" y="880934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82E79F-374D-4A8E-9641-013A2330F014}"/>
              </a:ext>
            </a:extLst>
          </p:cNvPr>
          <p:cNvSpPr txBox="1"/>
          <p:nvPr/>
        </p:nvSpPr>
        <p:spPr>
          <a:xfrm>
            <a:off x="6825623" y="2800706"/>
            <a:ext cx="39370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Variabel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yang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menggunakan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array, array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ditentukan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oleh length/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panjangnya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terlebih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dahulu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,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sehabis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itu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baru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di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inisialisasi</a:t>
            </a:r>
            <a:endParaRPr 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777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4468F5-C72B-4305-9B92-223B2711A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8" t="85251" r="11370" b="1185"/>
          <a:stretch/>
        </p:blipFill>
        <p:spPr>
          <a:xfrm>
            <a:off x="1669579" y="4661931"/>
            <a:ext cx="3458012" cy="136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C79446-85B5-43F2-852F-A4703448B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5" t="40919" r="42928" b="39157"/>
          <a:stretch/>
        </p:blipFill>
        <p:spPr>
          <a:xfrm>
            <a:off x="1669579" y="3100680"/>
            <a:ext cx="3539540" cy="2120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71691-9E8B-4534-A3AF-1277D1DF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7" t="37739" r="1466" b="35976"/>
          <a:stretch/>
        </p:blipFill>
        <p:spPr>
          <a:xfrm>
            <a:off x="1306700" y="3429000"/>
            <a:ext cx="1020046" cy="212046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0AECA-AC2C-4DE7-912C-08E9B9D5F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5" t="72530" r="1024" b="4404"/>
          <a:stretch/>
        </p:blipFill>
        <p:spPr>
          <a:xfrm>
            <a:off x="4650211" y="3641863"/>
            <a:ext cx="671779" cy="190759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72C78-BF8C-4A5F-8F39-ED7547898FD7}"/>
              </a:ext>
            </a:extLst>
          </p:cNvPr>
          <p:cNvSpPr txBox="1"/>
          <p:nvPr/>
        </p:nvSpPr>
        <p:spPr>
          <a:xfrm>
            <a:off x="2031872" y="1390317"/>
            <a:ext cx="309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7B4C34"/>
                </a:solidFill>
                <a:latin typeface="Amellinda Weddings" pitchFamily="50" charset="0"/>
              </a:rPr>
              <a:t>Welcome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3F0C1-F802-40D4-B6AC-563C38AAE629}"/>
              </a:ext>
            </a:extLst>
          </p:cNvPr>
          <p:cNvSpPr txBox="1"/>
          <p:nvPr/>
        </p:nvSpPr>
        <p:spPr>
          <a:xfrm>
            <a:off x="6789738" y="1715451"/>
            <a:ext cx="4286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B4C34"/>
                </a:solidFill>
                <a:latin typeface="Amellinda Weddings" pitchFamily="50" charset="0"/>
              </a:rPr>
              <a:t>Materi</a:t>
            </a:r>
            <a:r>
              <a:rPr lang="en-US" sz="3600" b="1" dirty="0">
                <a:solidFill>
                  <a:srgbClr val="7B4C34"/>
                </a:solidFill>
                <a:latin typeface="Amellinda Weddings" pitchFamily="50" charset="0"/>
              </a:rPr>
              <a:t> yang </a:t>
            </a:r>
            <a:r>
              <a:rPr lang="en-US" sz="3600" b="1" dirty="0" err="1">
                <a:solidFill>
                  <a:srgbClr val="7B4C34"/>
                </a:solidFill>
                <a:latin typeface="Amellinda Weddings" pitchFamily="50" charset="0"/>
              </a:rPr>
              <a:t>Dibahas</a:t>
            </a:r>
            <a:endParaRPr lang="en-US" sz="3600" b="1" dirty="0">
              <a:solidFill>
                <a:srgbClr val="7B4C34"/>
              </a:solidFill>
              <a:latin typeface="Amellinda Weddings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81595-AA46-4488-944D-BD9BC3B8D550}"/>
              </a:ext>
            </a:extLst>
          </p:cNvPr>
          <p:cNvSpPr txBox="1"/>
          <p:nvPr/>
        </p:nvSpPr>
        <p:spPr>
          <a:xfrm>
            <a:off x="6864025" y="2543486"/>
            <a:ext cx="42123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Pengertian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Dimensi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Pendeklarasian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Pengaksesan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Representase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dalam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Memori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ochins Font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Operasi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18915B-8A2C-43D3-BAE6-C574E3D14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44" y="576478"/>
            <a:ext cx="698505" cy="9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55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113F3A-98AE-49BF-98F6-626E3505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543" y="5307892"/>
            <a:ext cx="266707" cy="869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40672-78F1-4824-A0FA-053C6D0B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753" flipH="1">
            <a:off x="1128685" y="5540166"/>
            <a:ext cx="211008" cy="687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BDE7D-A096-4FAD-8C5F-C9A78BAE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6643653" y="120147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6113-D70C-4248-85A7-7E1E4592C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10551999" y="539874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27A2C-2461-4773-8120-FA8AA20B5824}"/>
              </a:ext>
            </a:extLst>
          </p:cNvPr>
          <p:cNvGrpSpPr/>
          <p:nvPr/>
        </p:nvGrpSpPr>
        <p:grpSpPr>
          <a:xfrm>
            <a:off x="1499914" y="2441965"/>
            <a:ext cx="3814932" cy="471150"/>
            <a:chOff x="1499914" y="1808480"/>
            <a:chExt cx="3814932" cy="4711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3D21D-BAE4-4548-8425-B1D3EEC7E369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0DB7-366F-4806-ADA6-43B9CC9FEF4E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F8C7A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2E02C-2568-42BD-B578-03ADF63FF93D}"/>
              </a:ext>
            </a:extLst>
          </p:cNvPr>
          <p:cNvGrpSpPr/>
          <p:nvPr/>
        </p:nvGrpSpPr>
        <p:grpSpPr>
          <a:xfrm>
            <a:off x="6771403" y="893037"/>
            <a:ext cx="4034371" cy="4997624"/>
            <a:chOff x="6831580" y="-407980"/>
            <a:chExt cx="3758126" cy="47450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2FD231-BE7D-47E1-B72D-619767ED7C3B}"/>
                </a:ext>
              </a:extLst>
            </p:cNvPr>
            <p:cNvSpPr/>
            <p:nvPr/>
          </p:nvSpPr>
          <p:spPr>
            <a:xfrm>
              <a:off x="6831580" y="-40798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4C228-DD0F-449D-B040-2B0BF57BB276}"/>
                </a:ext>
              </a:extLst>
            </p:cNvPr>
            <p:cNvSpPr/>
            <p:nvPr/>
          </p:nvSpPr>
          <p:spPr>
            <a:xfrm>
              <a:off x="6841935" y="223619"/>
              <a:ext cx="3747771" cy="4113445"/>
            </a:xfrm>
            <a:prstGeom prst="rect">
              <a:avLst/>
            </a:prstGeom>
            <a:solidFill>
              <a:srgbClr val="6D6875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B65E5-4A83-411D-89E2-1C261F62ACA4}"/>
              </a:ext>
            </a:extLst>
          </p:cNvPr>
          <p:cNvGrpSpPr/>
          <p:nvPr/>
        </p:nvGrpSpPr>
        <p:grpSpPr>
          <a:xfrm>
            <a:off x="1553898" y="4494351"/>
            <a:ext cx="3814932" cy="471150"/>
            <a:chOff x="1499914" y="1808480"/>
            <a:chExt cx="3814932" cy="4711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C61E6A-80F4-4CF8-9326-63F21DACD67C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21F16-2135-4BF1-8A37-14F1E76E531B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B5838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C7CBF5-873C-40C8-8483-3EB07A7BE4D9}"/>
              </a:ext>
            </a:extLst>
          </p:cNvPr>
          <p:cNvGrpSpPr/>
          <p:nvPr/>
        </p:nvGrpSpPr>
        <p:grpSpPr>
          <a:xfrm>
            <a:off x="1105483" y="2544300"/>
            <a:ext cx="272317" cy="278823"/>
            <a:chOff x="1105483" y="2544300"/>
            <a:chExt cx="272317" cy="27882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7F1248-461B-4A25-9325-AEE449CBA5F0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B22506-E982-4AC7-9CD6-573F1E65AD5C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659CC-08C9-43AC-8DB6-69C4489B3C45}"/>
              </a:ext>
            </a:extLst>
          </p:cNvPr>
          <p:cNvGrpSpPr/>
          <p:nvPr/>
        </p:nvGrpSpPr>
        <p:grpSpPr>
          <a:xfrm>
            <a:off x="6635243" y="806089"/>
            <a:ext cx="272317" cy="278823"/>
            <a:chOff x="1105483" y="2544300"/>
            <a:chExt cx="272317" cy="2788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F8EA97-6ADA-4A8D-96A2-920E5FA59DA6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28BE38-205C-4A1D-BAF7-71B50B155A3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0FE784-FB6B-402A-9078-5CF4429165E4}"/>
              </a:ext>
            </a:extLst>
          </p:cNvPr>
          <p:cNvGrpSpPr/>
          <p:nvPr/>
        </p:nvGrpSpPr>
        <p:grpSpPr>
          <a:xfrm>
            <a:off x="1136709" y="4560654"/>
            <a:ext cx="272317" cy="278823"/>
            <a:chOff x="1105483" y="2544300"/>
            <a:chExt cx="272317" cy="2788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84B9DE-47B6-4C55-A24C-77596AA92AF1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C5DCBA-79A2-483F-A2F2-B6A3F8B51DF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E624DFE-40CC-4B10-B70A-E7C785838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0" y="951320"/>
            <a:ext cx="4777818" cy="7818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469C960-347F-4624-8BBD-7EBDB9FC3CA7}"/>
              </a:ext>
            </a:extLst>
          </p:cNvPr>
          <p:cNvSpPr txBox="1"/>
          <p:nvPr/>
        </p:nvSpPr>
        <p:spPr>
          <a:xfrm>
            <a:off x="915543" y="1040306"/>
            <a:ext cx="4277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Single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Dimmension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F98AD7-CB5D-4DBB-A1D6-8F600C7558EC}"/>
              </a:ext>
            </a:extLst>
          </p:cNvPr>
          <p:cNvSpPr txBox="1"/>
          <p:nvPr/>
        </p:nvSpPr>
        <p:spPr>
          <a:xfrm>
            <a:off x="1416992" y="2446596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124E8D-CED7-4326-B0D7-BA6AAFC8D56B}"/>
              </a:ext>
            </a:extLst>
          </p:cNvPr>
          <p:cNvSpPr txBox="1"/>
          <p:nvPr/>
        </p:nvSpPr>
        <p:spPr>
          <a:xfrm>
            <a:off x="1472437" y="4447663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Kedua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13BC8-5A83-42FB-A9A1-8B6C840D9C78}"/>
              </a:ext>
            </a:extLst>
          </p:cNvPr>
          <p:cNvSpPr txBox="1"/>
          <p:nvPr/>
        </p:nvSpPr>
        <p:spPr>
          <a:xfrm>
            <a:off x="6771403" y="880934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82E79F-374D-4A8E-9641-013A2330F014}"/>
              </a:ext>
            </a:extLst>
          </p:cNvPr>
          <p:cNvSpPr txBox="1"/>
          <p:nvPr/>
        </p:nvSpPr>
        <p:spPr>
          <a:xfrm>
            <a:off x="6907560" y="2794803"/>
            <a:ext cx="3937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String[] </a:t>
            </a: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ar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= new String[2]; //[2] </a:t>
            </a: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nilai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</a:t>
            </a: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tersebut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</a:t>
            </a: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merupakan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</a:t>
            </a: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panjang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array</a:t>
            </a:r>
            <a:br>
              <a:rPr lang="en-ID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</a:b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ar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[0] = “Sani”; //</a:t>
            </a: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Indek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</a:t>
            </a: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ke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0 </a:t>
            </a: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diisi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Sani</a:t>
            </a:r>
            <a:br>
              <a:rPr lang="en-ID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</a:b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ar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[1] = “</a:t>
            </a:r>
            <a:r>
              <a:rPr lang="en-ID" b="1" i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Hasani</a:t>
            </a:r>
            <a:r>
              <a:rPr lang="en-ID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”;</a:t>
            </a:r>
            <a:r>
              <a:rPr lang="en-ID" b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 //</a:t>
            </a:r>
            <a:r>
              <a:rPr lang="en-ID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Indek</a:t>
            </a:r>
            <a:r>
              <a:rPr lang="en-ID" b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</a:t>
            </a:r>
            <a:r>
              <a:rPr lang="en-ID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ke</a:t>
            </a:r>
            <a:r>
              <a:rPr lang="en-ID" b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1 </a:t>
            </a:r>
            <a:r>
              <a:rPr lang="en-ID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diisi</a:t>
            </a:r>
            <a:r>
              <a:rPr lang="en-ID" b="1" dirty="0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 </a:t>
            </a:r>
            <a:r>
              <a:rPr lang="en-ID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Latha" panose="020B0502040204020203" pitchFamily="34" charset="0"/>
                <a:cs typeface="Latha" panose="020B0502040204020203" pitchFamily="34" charset="0"/>
              </a:rPr>
              <a:t>Hasani</a:t>
            </a:r>
            <a:endParaRPr lang="en-US" sz="2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ha" panose="020B0502040204020203" pitchFamily="34" charset="0"/>
              <a:cs typeface="Lath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44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113F3A-98AE-49BF-98F6-626E35055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543" y="5307892"/>
            <a:ext cx="266707" cy="869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40672-78F1-4824-A0FA-053C6D0B3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753" flipH="1">
            <a:off x="1128685" y="5540166"/>
            <a:ext cx="211008" cy="687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BDE7D-A096-4FAD-8C5F-C9A78BAE5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6643653" y="120147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6113-D70C-4248-85A7-7E1E4592CA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10551999" y="539874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27A2C-2461-4773-8120-FA8AA20B5824}"/>
              </a:ext>
            </a:extLst>
          </p:cNvPr>
          <p:cNvGrpSpPr/>
          <p:nvPr/>
        </p:nvGrpSpPr>
        <p:grpSpPr>
          <a:xfrm>
            <a:off x="1499914" y="2441965"/>
            <a:ext cx="3814932" cy="471150"/>
            <a:chOff x="1499914" y="1808480"/>
            <a:chExt cx="3814932" cy="4711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3D21D-BAE4-4548-8425-B1D3EEC7E369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0DB7-366F-4806-ADA6-43B9CC9FEF4E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F8C7A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2B4A583-F096-4C90-B2CC-3D5A9460DC68}"/>
              </a:ext>
            </a:extLst>
          </p:cNvPr>
          <p:cNvSpPr/>
          <p:nvPr/>
        </p:nvSpPr>
        <p:spPr>
          <a:xfrm>
            <a:off x="6846298" y="1592346"/>
            <a:ext cx="3867735" cy="4164014"/>
          </a:xfrm>
          <a:prstGeom prst="rect">
            <a:avLst/>
          </a:prstGeom>
          <a:solidFill>
            <a:srgbClr val="522C22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B65E5-4A83-411D-89E2-1C261F62ACA4}"/>
              </a:ext>
            </a:extLst>
          </p:cNvPr>
          <p:cNvGrpSpPr/>
          <p:nvPr/>
        </p:nvGrpSpPr>
        <p:grpSpPr>
          <a:xfrm>
            <a:off x="1553898" y="4494351"/>
            <a:ext cx="3814932" cy="471150"/>
            <a:chOff x="1499914" y="1808480"/>
            <a:chExt cx="3814932" cy="4711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C61E6A-80F4-4CF8-9326-63F21DACD67C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21F16-2135-4BF1-8A37-14F1E76E531B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B5838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C7CBF5-873C-40C8-8483-3EB07A7BE4D9}"/>
              </a:ext>
            </a:extLst>
          </p:cNvPr>
          <p:cNvGrpSpPr/>
          <p:nvPr/>
        </p:nvGrpSpPr>
        <p:grpSpPr>
          <a:xfrm>
            <a:off x="1105483" y="2544300"/>
            <a:ext cx="272317" cy="278823"/>
            <a:chOff x="1105483" y="2544300"/>
            <a:chExt cx="272317" cy="27882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7F1248-461B-4A25-9325-AEE449CBA5F0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B22506-E982-4AC7-9CD6-573F1E65AD5C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659CC-08C9-43AC-8DB6-69C4489B3C45}"/>
              </a:ext>
            </a:extLst>
          </p:cNvPr>
          <p:cNvGrpSpPr/>
          <p:nvPr/>
        </p:nvGrpSpPr>
        <p:grpSpPr>
          <a:xfrm>
            <a:off x="7092821" y="760171"/>
            <a:ext cx="272317" cy="278823"/>
            <a:chOff x="1105483" y="2544300"/>
            <a:chExt cx="272317" cy="2788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F8EA97-6ADA-4A8D-96A2-920E5FA59DA6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28BE38-205C-4A1D-BAF7-71B50B155A3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0FE784-FB6B-402A-9078-5CF4429165E4}"/>
              </a:ext>
            </a:extLst>
          </p:cNvPr>
          <p:cNvGrpSpPr/>
          <p:nvPr/>
        </p:nvGrpSpPr>
        <p:grpSpPr>
          <a:xfrm>
            <a:off x="1136709" y="4560654"/>
            <a:ext cx="272317" cy="278823"/>
            <a:chOff x="1105483" y="2544300"/>
            <a:chExt cx="272317" cy="2788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84B9DE-47B6-4C55-A24C-77596AA92AF1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C5DCBA-79A2-483F-A2F2-B6A3F8B51DF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E624DFE-40CC-4B10-B70A-E7C785838FA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4" y="926545"/>
            <a:ext cx="4777818" cy="7818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469C960-347F-4624-8BBD-7EBDB9FC3CA7}"/>
              </a:ext>
            </a:extLst>
          </p:cNvPr>
          <p:cNvSpPr txBox="1"/>
          <p:nvPr/>
        </p:nvSpPr>
        <p:spPr>
          <a:xfrm>
            <a:off x="1158523" y="1005327"/>
            <a:ext cx="4109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Single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Dimmension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F98AD7-CB5D-4DBB-A1D6-8F600C7558EC}"/>
              </a:ext>
            </a:extLst>
          </p:cNvPr>
          <p:cNvSpPr txBox="1"/>
          <p:nvPr/>
        </p:nvSpPr>
        <p:spPr>
          <a:xfrm>
            <a:off x="1397514" y="2436261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124E8D-CED7-4326-B0D7-BA6AAFC8D56B}"/>
              </a:ext>
            </a:extLst>
          </p:cNvPr>
          <p:cNvSpPr txBox="1"/>
          <p:nvPr/>
        </p:nvSpPr>
        <p:spPr>
          <a:xfrm>
            <a:off x="1472437" y="4447663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Kedua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13BC8-5A83-42FB-A9A1-8B6C840D9C78}"/>
              </a:ext>
            </a:extLst>
          </p:cNvPr>
          <p:cNvSpPr txBox="1"/>
          <p:nvPr/>
        </p:nvSpPr>
        <p:spPr>
          <a:xfrm>
            <a:off x="6851090" y="895578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Kedua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82E79F-374D-4A8E-9641-013A2330F014}"/>
              </a:ext>
            </a:extLst>
          </p:cNvPr>
          <p:cNvSpPr txBox="1"/>
          <p:nvPr/>
        </p:nvSpPr>
        <p:spPr>
          <a:xfrm>
            <a:off x="6885746" y="2626017"/>
            <a:ext cx="393704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  <a:p>
            <a:pPr algn="ctr"/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Variabel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yang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menggunakan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langsung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diinisialisasi</a:t>
            </a:r>
            <a:endParaRPr lang="en-US" sz="1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  <a:p>
            <a:pPr algn="ctr"/>
            <a:endParaRPr lang="en-US" sz="1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  <a:p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int[]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nilai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={</a:t>
            </a:r>
            <a:br>
              <a:rPr lang="en-ID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50,60,70,80</a:t>
            </a:r>
            <a:br>
              <a:rPr lang="en-ID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};</a:t>
            </a:r>
          </a:p>
          <a:p>
            <a:endParaRPr lang="en-US" sz="19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3D6061-F34B-4F6E-ADAD-F643F99B6B85}"/>
              </a:ext>
            </a:extLst>
          </p:cNvPr>
          <p:cNvSpPr/>
          <p:nvPr/>
        </p:nvSpPr>
        <p:spPr>
          <a:xfrm>
            <a:off x="7228980" y="808736"/>
            <a:ext cx="3262557" cy="598065"/>
          </a:xfrm>
          <a:prstGeom prst="rect">
            <a:avLst/>
          </a:prstGeom>
          <a:noFill/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62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3077665"/>
              </p:ext>
            </p:extLst>
          </p:nvPr>
        </p:nvGraphicFramePr>
        <p:xfrm>
          <a:off x="1859927" y="2193135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81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113F3A-98AE-49BF-98F6-626E3505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543" y="5307892"/>
            <a:ext cx="266707" cy="869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40672-78F1-4824-A0FA-053C6D0B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753" flipH="1">
            <a:off x="1128685" y="5540166"/>
            <a:ext cx="211008" cy="687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BDE7D-A096-4FAD-8C5F-C9A78BAE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6643653" y="120147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6113-D70C-4248-85A7-7E1E4592C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10551999" y="539874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27A2C-2461-4773-8120-FA8AA20B5824}"/>
              </a:ext>
            </a:extLst>
          </p:cNvPr>
          <p:cNvGrpSpPr/>
          <p:nvPr/>
        </p:nvGrpSpPr>
        <p:grpSpPr>
          <a:xfrm>
            <a:off x="1499914" y="2441965"/>
            <a:ext cx="3814932" cy="471150"/>
            <a:chOff x="1499914" y="1808480"/>
            <a:chExt cx="3814932" cy="4711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3D21D-BAE4-4548-8425-B1D3EEC7E369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0DB7-366F-4806-ADA6-43B9CC9FEF4E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F8C7A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2E02C-2568-42BD-B578-03ADF63FF93D}"/>
              </a:ext>
            </a:extLst>
          </p:cNvPr>
          <p:cNvGrpSpPr/>
          <p:nvPr/>
        </p:nvGrpSpPr>
        <p:grpSpPr>
          <a:xfrm>
            <a:off x="6771403" y="893037"/>
            <a:ext cx="4034371" cy="4997624"/>
            <a:chOff x="6831580" y="-407980"/>
            <a:chExt cx="3758126" cy="47450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2FD231-BE7D-47E1-B72D-619767ED7C3B}"/>
                </a:ext>
              </a:extLst>
            </p:cNvPr>
            <p:cNvSpPr/>
            <p:nvPr/>
          </p:nvSpPr>
          <p:spPr>
            <a:xfrm>
              <a:off x="6831580" y="-40798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4C228-DD0F-449D-B040-2B0BF57BB276}"/>
                </a:ext>
              </a:extLst>
            </p:cNvPr>
            <p:cNvSpPr/>
            <p:nvPr/>
          </p:nvSpPr>
          <p:spPr>
            <a:xfrm>
              <a:off x="6841935" y="223619"/>
              <a:ext cx="3747771" cy="4113445"/>
            </a:xfrm>
            <a:prstGeom prst="rect">
              <a:avLst/>
            </a:prstGeom>
            <a:solidFill>
              <a:srgbClr val="6D6875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B65E5-4A83-411D-89E2-1C261F62ACA4}"/>
              </a:ext>
            </a:extLst>
          </p:cNvPr>
          <p:cNvGrpSpPr/>
          <p:nvPr/>
        </p:nvGrpSpPr>
        <p:grpSpPr>
          <a:xfrm>
            <a:off x="1553898" y="4494351"/>
            <a:ext cx="3814932" cy="471150"/>
            <a:chOff x="1499914" y="1808480"/>
            <a:chExt cx="3814932" cy="4711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C61E6A-80F4-4CF8-9326-63F21DACD67C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21F16-2135-4BF1-8A37-14F1E76E531B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B5838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C7CBF5-873C-40C8-8483-3EB07A7BE4D9}"/>
              </a:ext>
            </a:extLst>
          </p:cNvPr>
          <p:cNvGrpSpPr/>
          <p:nvPr/>
        </p:nvGrpSpPr>
        <p:grpSpPr>
          <a:xfrm>
            <a:off x="1105483" y="2544300"/>
            <a:ext cx="272317" cy="278823"/>
            <a:chOff x="1105483" y="2544300"/>
            <a:chExt cx="272317" cy="27882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7F1248-461B-4A25-9325-AEE449CBA5F0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B22506-E982-4AC7-9CD6-573F1E65AD5C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659CC-08C9-43AC-8DB6-69C4489B3C45}"/>
              </a:ext>
            </a:extLst>
          </p:cNvPr>
          <p:cNvGrpSpPr/>
          <p:nvPr/>
        </p:nvGrpSpPr>
        <p:grpSpPr>
          <a:xfrm>
            <a:off x="6635243" y="806089"/>
            <a:ext cx="272317" cy="278823"/>
            <a:chOff x="1105483" y="2544300"/>
            <a:chExt cx="272317" cy="2788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F8EA97-6ADA-4A8D-96A2-920E5FA59DA6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28BE38-205C-4A1D-BAF7-71B50B155A3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0FE784-FB6B-402A-9078-5CF4429165E4}"/>
              </a:ext>
            </a:extLst>
          </p:cNvPr>
          <p:cNvGrpSpPr/>
          <p:nvPr/>
        </p:nvGrpSpPr>
        <p:grpSpPr>
          <a:xfrm>
            <a:off x="1136709" y="4560654"/>
            <a:ext cx="272317" cy="278823"/>
            <a:chOff x="1105483" y="2544300"/>
            <a:chExt cx="272317" cy="2788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84B9DE-47B6-4C55-A24C-77596AA92AF1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C5DCBA-79A2-483F-A2F2-B6A3F8B51DF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E624DFE-40CC-4B10-B70A-E7C785838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0" y="951320"/>
            <a:ext cx="4777818" cy="7818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469C960-347F-4624-8BBD-7EBDB9FC3CA7}"/>
              </a:ext>
            </a:extLst>
          </p:cNvPr>
          <p:cNvSpPr txBox="1"/>
          <p:nvPr/>
        </p:nvSpPr>
        <p:spPr>
          <a:xfrm>
            <a:off x="915543" y="1040306"/>
            <a:ext cx="4277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Multi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Dimmension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F98AD7-CB5D-4DBB-A1D6-8F600C7558EC}"/>
              </a:ext>
            </a:extLst>
          </p:cNvPr>
          <p:cNvSpPr txBox="1"/>
          <p:nvPr/>
        </p:nvSpPr>
        <p:spPr>
          <a:xfrm>
            <a:off x="1416992" y="2446596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124E8D-CED7-4326-B0D7-BA6AAFC8D56B}"/>
              </a:ext>
            </a:extLst>
          </p:cNvPr>
          <p:cNvSpPr txBox="1"/>
          <p:nvPr/>
        </p:nvSpPr>
        <p:spPr>
          <a:xfrm>
            <a:off x="1472437" y="4447663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Kedua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13BC8-5A83-42FB-A9A1-8B6C840D9C78}"/>
              </a:ext>
            </a:extLst>
          </p:cNvPr>
          <p:cNvSpPr txBox="1"/>
          <p:nvPr/>
        </p:nvSpPr>
        <p:spPr>
          <a:xfrm>
            <a:off x="6771403" y="880934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8B86A-F2B3-4C2B-A4B1-20B53E850426}"/>
              </a:ext>
            </a:extLst>
          </p:cNvPr>
          <p:cNvSpPr txBox="1"/>
          <p:nvPr/>
        </p:nvSpPr>
        <p:spPr>
          <a:xfrm>
            <a:off x="6885746" y="2193627"/>
            <a:ext cx="39370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Sama </a:t>
            </a:r>
            <a:r>
              <a:rPr lang="en-US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seperti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pada </a:t>
            </a:r>
            <a:r>
              <a:rPr lang="en-US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pendeklarasian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variable </a:t>
            </a:r>
            <a:r>
              <a:rPr lang="en-US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menggunakan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 single dimension, </a:t>
            </a:r>
            <a:r>
              <a:rPr lang="en-US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perebedaanya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kita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harus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mementukan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panjang</a:t>
            </a:r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kolomnya</a:t>
            </a:r>
            <a:endParaRPr lang="en-US" sz="2800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94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113F3A-98AE-49BF-98F6-626E3505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543" y="5307892"/>
            <a:ext cx="266707" cy="869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40672-78F1-4824-A0FA-053C6D0B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753" flipH="1">
            <a:off x="1128685" y="5540166"/>
            <a:ext cx="211008" cy="687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BDE7D-A096-4FAD-8C5F-C9A78BAE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6643653" y="120147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6113-D70C-4248-85A7-7E1E4592C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10551999" y="539874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27A2C-2461-4773-8120-FA8AA20B5824}"/>
              </a:ext>
            </a:extLst>
          </p:cNvPr>
          <p:cNvGrpSpPr/>
          <p:nvPr/>
        </p:nvGrpSpPr>
        <p:grpSpPr>
          <a:xfrm>
            <a:off x="1499914" y="2441965"/>
            <a:ext cx="3814932" cy="471150"/>
            <a:chOff x="1499914" y="1808480"/>
            <a:chExt cx="3814932" cy="4711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3D21D-BAE4-4548-8425-B1D3EEC7E369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0DB7-366F-4806-ADA6-43B9CC9FEF4E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F8C7A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2E02C-2568-42BD-B578-03ADF63FF93D}"/>
              </a:ext>
            </a:extLst>
          </p:cNvPr>
          <p:cNvGrpSpPr/>
          <p:nvPr/>
        </p:nvGrpSpPr>
        <p:grpSpPr>
          <a:xfrm>
            <a:off x="6771403" y="893037"/>
            <a:ext cx="4034371" cy="4997624"/>
            <a:chOff x="6831580" y="-407980"/>
            <a:chExt cx="3758126" cy="47450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2FD231-BE7D-47E1-B72D-619767ED7C3B}"/>
                </a:ext>
              </a:extLst>
            </p:cNvPr>
            <p:cNvSpPr/>
            <p:nvPr/>
          </p:nvSpPr>
          <p:spPr>
            <a:xfrm>
              <a:off x="6831580" y="-40798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4C228-DD0F-449D-B040-2B0BF57BB276}"/>
                </a:ext>
              </a:extLst>
            </p:cNvPr>
            <p:cNvSpPr/>
            <p:nvPr/>
          </p:nvSpPr>
          <p:spPr>
            <a:xfrm>
              <a:off x="6841935" y="223619"/>
              <a:ext cx="3747771" cy="4113445"/>
            </a:xfrm>
            <a:prstGeom prst="rect">
              <a:avLst/>
            </a:prstGeom>
            <a:solidFill>
              <a:srgbClr val="6D6875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B65E5-4A83-411D-89E2-1C261F62ACA4}"/>
              </a:ext>
            </a:extLst>
          </p:cNvPr>
          <p:cNvGrpSpPr/>
          <p:nvPr/>
        </p:nvGrpSpPr>
        <p:grpSpPr>
          <a:xfrm>
            <a:off x="1553898" y="4494351"/>
            <a:ext cx="3814932" cy="471150"/>
            <a:chOff x="1499914" y="1808480"/>
            <a:chExt cx="3814932" cy="4711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C61E6A-80F4-4CF8-9326-63F21DACD67C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21F16-2135-4BF1-8A37-14F1E76E531B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B5838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C7CBF5-873C-40C8-8483-3EB07A7BE4D9}"/>
              </a:ext>
            </a:extLst>
          </p:cNvPr>
          <p:cNvGrpSpPr/>
          <p:nvPr/>
        </p:nvGrpSpPr>
        <p:grpSpPr>
          <a:xfrm>
            <a:off x="1105483" y="2544300"/>
            <a:ext cx="272317" cy="278823"/>
            <a:chOff x="1105483" y="2544300"/>
            <a:chExt cx="272317" cy="27882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7F1248-461B-4A25-9325-AEE449CBA5F0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B22506-E982-4AC7-9CD6-573F1E65AD5C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659CC-08C9-43AC-8DB6-69C4489B3C45}"/>
              </a:ext>
            </a:extLst>
          </p:cNvPr>
          <p:cNvGrpSpPr/>
          <p:nvPr/>
        </p:nvGrpSpPr>
        <p:grpSpPr>
          <a:xfrm>
            <a:off x="6635243" y="806089"/>
            <a:ext cx="272317" cy="278823"/>
            <a:chOff x="1105483" y="2544300"/>
            <a:chExt cx="272317" cy="2788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F8EA97-6ADA-4A8D-96A2-920E5FA59DA6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28BE38-205C-4A1D-BAF7-71B50B155A3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0FE784-FB6B-402A-9078-5CF4429165E4}"/>
              </a:ext>
            </a:extLst>
          </p:cNvPr>
          <p:cNvGrpSpPr/>
          <p:nvPr/>
        </p:nvGrpSpPr>
        <p:grpSpPr>
          <a:xfrm>
            <a:off x="1136709" y="4560654"/>
            <a:ext cx="272317" cy="278823"/>
            <a:chOff x="1105483" y="2544300"/>
            <a:chExt cx="272317" cy="2788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84B9DE-47B6-4C55-A24C-77596AA92AF1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C5DCBA-79A2-483F-A2F2-B6A3F8B51DF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E624DFE-40CC-4B10-B70A-E7C785838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0" y="951320"/>
            <a:ext cx="4777818" cy="7818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469C960-347F-4624-8BBD-7EBDB9FC3CA7}"/>
              </a:ext>
            </a:extLst>
          </p:cNvPr>
          <p:cNvSpPr txBox="1"/>
          <p:nvPr/>
        </p:nvSpPr>
        <p:spPr>
          <a:xfrm>
            <a:off x="915543" y="1040306"/>
            <a:ext cx="4277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Multi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Dimmension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F98AD7-CB5D-4DBB-A1D6-8F600C7558EC}"/>
              </a:ext>
            </a:extLst>
          </p:cNvPr>
          <p:cNvSpPr txBox="1"/>
          <p:nvPr/>
        </p:nvSpPr>
        <p:spPr>
          <a:xfrm>
            <a:off x="1416992" y="2446596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124E8D-CED7-4326-B0D7-BA6AAFC8D56B}"/>
              </a:ext>
            </a:extLst>
          </p:cNvPr>
          <p:cNvSpPr txBox="1"/>
          <p:nvPr/>
        </p:nvSpPr>
        <p:spPr>
          <a:xfrm>
            <a:off x="1472437" y="4447663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Kedua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13BC8-5A83-42FB-A9A1-8B6C840D9C78}"/>
              </a:ext>
            </a:extLst>
          </p:cNvPr>
          <p:cNvSpPr txBox="1"/>
          <p:nvPr/>
        </p:nvSpPr>
        <p:spPr>
          <a:xfrm>
            <a:off x="6771403" y="880934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8B86A-F2B3-4C2B-A4B1-20B53E850426}"/>
              </a:ext>
            </a:extLst>
          </p:cNvPr>
          <p:cNvSpPr txBox="1"/>
          <p:nvPr/>
        </p:nvSpPr>
        <p:spPr>
          <a:xfrm>
            <a:off x="6885746" y="2193627"/>
            <a:ext cx="39370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String [][]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nama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=new String[2][2];//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menentukkan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panjang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baris dan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kolom</a:t>
            </a:r>
            <a:br>
              <a:rPr lang="en-ID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nama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[0][0]=”Abdul”;//baris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ke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0 pada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kolom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ke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0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diisi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Abdul</a:t>
            </a:r>
            <a:br>
              <a:rPr lang="en-ID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nama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[0][1]=”Kadir”;//baris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ke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0 pada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kolom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ke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1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diisi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 Kadir</a:t>
            </a:r>
            <a:br>
              <a:rPr lang="en-ID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nama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[1][0]=”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Hasani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”;</a:t>
            </a:r>
            <a:br>
              <a:rPr lang="en-ID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nama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[1][1]=”Abdul Kadir </a:t>
            </a:r>
            <a:r>
              <a:rPr lang="en-ID" b="1" i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Hasani</a:t>
            </a:r>
            <a:r>
              <a:rPr lang="en-ID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Latha" panose="020B0604020202020204" pitchFamily="34" charset="0"/>
                <a:cs typeface="Latha" panose="020B0604020202020204" pitchFamily="34" charset="0"/>
              </a:rPr>
              <a:t>”;</a:t>
            </a:r>
            <a:endParaRPr lang="en-US" sz="28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25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113F3A-98AE-49BF-98F6-626E35055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543" y="5307892"/>
            <a:ext cx="266707" cy="869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40672-78F1-4824-A0FA-053C6D0B3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753" flipH="1">
            <a:off x="1128685" y="5540166"/>
            <a:ext cx="211008" cy="687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BDE7D-A096-4FAD-8C5F-C9A78BAE5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6643653" y="120147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6113-D70C-4248-85A7-7E1E4592C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10551999" y="539874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27A2C-2461-4773-8120-FA8AA20B5824}"/>
              </a:ext>
            </a:extLst>
          </p:cNvPr>
          <p:cNvGrpSpPr/>
          <p:nvPr/>
        </p:nvGrpSpPr>
        <p:grpSpPr>
          <a:xfrm>
            <a:off x="1499914" y="2441965"/>
            <a:ext cx="3814932" cy="471150"/>
            <a:chOff x="1499914" y="1808480"/>
            <a:chExt cx="3814932" cy="4711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3D21D-BAE4-4548-8425-B1D3EEC7E369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0DB7-366F-4806-ADA6-43B9CC9FEF4E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F8C7A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2E02C-2568-42BD-B578-03ADF63FF93D}"/>
              </a:ext>
            </a:extLst>
          </p:cNvPr>
          <p:cNvGrpSpPr/>
          <p:nvPr/>
        </p:nvGrpSpPr>
        <p:grpSpPr>
          <a:xfrm>
            <a:off x="6771403" y="893037"/>
            <a:ext cx="4034371" cy="4997624"/>
            <a:chOff x="6831580" y="-407980"/>
            <a:chExt cx="3758126" cy="47450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2FD231-BE7D-47E1-B72D-619767ED7C3B}"/>
                </a:ext>
              </a:extLst>
            </p:cNvPr>
            <p:cNvSpPr/>
            <p:nvPr/>
          </p:nvSpPr>
          <p:spPr>
            <a:xfrm>
              <a:off x="6831580" y="-40798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4C228-DD0F-449D-B040-2B0BF57BB276}"/>
                </a:ext>
              </a:extLst>
            </p:cNvPr>
            <p:cNvSpPr/>
            <p:nvPr/>
          </p:nvSpPr>
          <p:spPr>
            <a:xfrm>
              <a:off x="6841935" y="223619"/>
              <a:ext cx="3747771" cy="4113445"/>
            </a:xfrm>
            <a:prstGeom prst="rect">
              <a:avLst/>
            </a:prstGeom>
            <a:solidFill>
              <a:srgbClr val="6D6875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B65E5-4A83-411D-89E2-1C261F62ACA4}"/>
              </a:ext>
            </a:extLst>
          </p:cNvPr>
          <p:cNvGrpSpPr/>
          <p:nvPr/>
        </p:nvGrpSpPr>
        <p:grpSpPr>
          <a:xfrm>
            <a:off x="1553898" y="4494351"/>
            <a:ext cx="3814932" cy="471150"/>
            <a:chOff x="1499914" y="1808480"/>
            <a:chExt cx="3814932" cy="4711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C61E6A-80F4-4CF8-9326-63F21DACD67C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21F16-2135-4BF1-8A37-14F1E76E531B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B5838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C7CBF5-873C-40C8-8483-3EB07A7BE4D9}"/>
              </a:ext>
            </a:extLst>
          </p:cNvPr>
          <p:cNvGrpSpPr/>
          <p:nvPr/>
        </p:nvGrpSpPr>
        <p:grpSpPr>
          <a:xfrm>
            <a:off x="1105483" y="2544300"/>
            <a:ext cx="272317" cy="278823"/>
            <a:chOff x="1105483" y="2544300"/>
            <a:chExt cx="272317" cy="27882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7F1248-461B-4A25-9325-AEE449CBA5F0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B22506-E982-4AC7-9CD6-573F1E65AD5C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659CC-08C9-43AC-8DB6-69C4489B3C45}"/>
              </a:ext>
            </a:extLst>
          </p:cNvPr>
          <p:cNvGrpSpPr/>
          <p:nvPr/>
        </p:nvGrpSpPr>
        <p:grpSpPr>
          <a:xfrm>
            <a:off x="6635243" y="806089"/>
            <a:ext cx="272317" cy="278823"/>
            <a:chOff x="1105483" y="2544300"/>
            <a:chExt cx="272317" cy="2788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F8EA97-6ADA-4A8D-96A2-920E5FA59DA6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28BE38-205C-4A1D-BAF7-71B50B155A3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0FE784-FB6B-402A-9078-5CF4429165E4}"/>
              </a:ext>
            </a:extLst>
          </p:cNvPr>
          <p:cNvGrpSpPr/>
          <p:nvPr/>
        </p:nvGrpSpPr>
        <p:grpSpPr>
          <a:xfrm>
            <a:off x="1136709" y="4560654"/>
            <a:ext cx="272317" cy="278823"/>
            <a:chOff x="1105483" y="2544300"/>
            <a:chExt cx="272317" cy="2788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84B9DE-47B6-4C55-A24C-77596AA92AF1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C5DCBA-79A2-483F-A2F2-B6A3F8B51DF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E624DFE-40CC-4B10-B70A-E7C785838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0" y="951320"/>
            <a:ext cx="4777818" cy="7818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469C960-347F-4624-8BBD-7EBDB9FC3CA7}"/>
              </a:ext>
            </a:extLst>
          </p:cNvPr>
          <p:cNvSpPr txBox="1"/>
          <p:nvPr/>
        </p:nvSpPr>
        <p:spPr>
          <a:xfrm>
            <a:off x="915543" y="1040306"/>
            <a:ext cx="4277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Multi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Dimmension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F98AD7-CB5D-4DBB-A1D6-8F600C7558EC}"/>
              </a:ext>
            </a:extLst>
          </p:cNvPr>
          <p:cNvSpPr txBox="1"/>
          <p:nvPr/>
        </p:nvSpPr>
        <p:spPr>
          <a:xfrm>
            <a:off x="1416992" y="2446596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Pertama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124E8D-CED7-4326-B0D7-BA6AAFC8D56B}"/>
              </a:ext>
            </a:extLst>
          </p:cNvPr>
          <p:cNvSpPr txBox="1"/>
          <p:nvPr/>
        </p:nvSpPr>
        <p:spPr>
          <a:xfrm>
            <a:off x="1472437" y="4447663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Kedua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13BC8-5A83-42FB-A9A1-8B6C840D9C78}"/>
              </a:ext>
            </a:extLst>
          </p:cNvPr>
          <p:cNvSpPr txBox="1"/>
          <p:nvPr/>
        </p:nvSpPr>
        <p:spPr>
          <a:xfrm>
            <a:off x="6771403" y="880934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Tipe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Kedua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8B86A-F2B3-4C2B-A4B1-20B53E850426}"/>
              </a:ext>
            </a:extLst>
          </p:cNvPr>
          <p:cNvSpPr txBox="1"/>
          <p:nvPr/>
        </p:nvSpPr>
        <p:spPr>
          <a:xfrm>
            <a:off x="8076371" y="2913115"/>
            <a:ext cx="3937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char [][] abjad={</a:t>
            </a:r>
            <a:br>
              <a:rPr lang="en-ID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ID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{‘A’,’B’},</a:t>
            </a:r>
            <a:br>
              <a:rPr lang="en-ID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ID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{‘C’,’D’},</a:t>
            </a:r>
            <a:br>
              <a:rPr lang="en-ID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ID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{‘E’,’F’}</a:t>
            </a:r>
            <a:br>
              <a:rPr lang="en-ID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ID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};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833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ounded Rectangle 218"/>
          <p:cNvSpPr/>
          <p:nvPr/>
        </p:nvSpPr>
        <p:spPr>
          <a:xfrm>
            <a:off x="728457" y="590588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5000">
                <a:srgbClr val="543926">
                  <a:alpha val="73000"/>
                </a:srgbClr>
              </a:gs>
              <a:gs pos="34000">
                <a:schemeClr val="tx1">
                  <a:lumMod val="95000"/>
                  <a:lumOff val="5000"/>
                  <a:alpha val="74000"/>
                </a:schemeClr>
              </a:gs>
            </a:gsLst>
            <a:lin ang="5400000" scaled="1"/>
          </a:gradFill>
          <a:ln w="104775" cap="rnd">
            <a:solidFill>
              <a:schemeClr val="bg1"/>
            </a:solidFill>
            <a:prstDash val="dash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29" name="Oval 228"/>
          <p:cNvSpPr/>
          <p:nvPr/>
        </p:nvSpPr>
        <p:spPr>
          <a:xfrm>
            <a:off x="10580688" y="6646863"/>
            <a:ext cx="68262" cy="68262"/>
          </a:xfrm>
          <a:prstGeom prst="ellipse">
            <a:avLst/>
          </a:prstGeom>
          <a:solidFill>
            <a:srgbClr val="C19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Rectangle 99"/>
          <p:cNvSpPr/>
          <p:nvPr/>
        </p:nvSpPr>
        <p:spPr>
          <a:xfrm rot="5400000" flipH="1">
            <a:off x="-2214939" y="2896501"/>
            <a:ext cx="6304055" cy="1948415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E6CCB2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1" name="Rectangle 99"/>
          <p:cNvSpPr/>
          <p:nvPr/>
        </p:nvSpPr>
        <p:spPr>
          <a:xfrm rot="5400000" flipH="1">
            <a:off x="-1857873" y="3357932"/>
            <a:ext cx="5347397" cy="1652737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1416120">
            <a:off x="-155901" y="4659681"/>
            <a:ext cx="1717185" cy="2496899"/>
          </a:xfrm>
          <a:prstGeom prst="rect">
            <a:avLst/>
          </a:prstGeom>
        </p:spPr>
      </p:pic>
      <p:sp>
        <p:nvSpPr>
          <p:cNvPr id="206" name="Oval 205"/>
          <p:cNvSpPr/>
          <p:nvPr/>
        </p:nvSpPr>
        <p:spPr>
          <a:xfrm>
            <a:off x="2266537" y="6016145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7" name="Oval 206"/>
          <p:cNvSpPr/>
          <p:nvPr/>
        </p:nvSpPr>
        <p:spPr>
          <a:xfrm>
            <a:off x="2131589" y="5023444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9" name="Oval 208"/>
          <p:cNvSpPr/>
          <p:nvPr/>
        </p:nvSpPr>
        <p:spPr>
          <a:xfrm>
            <a:off x="1231104" y="4523854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0" name="Oval 209"/>
          <p:cNvSpPr/>
          <p:nvPr/>
        </p:nvSpPr>
        <p:spPr>
          <a:xfrm>
            <a:off x="2087052" y="4616776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1" name="Oval 210"/>
          <p:cNvSpPr/>
          <p:nvPr/>
        </p:nvSpPr>
        <p:spPr>
          <a:xfrm>
            <a:off x="2184647" y="5524637"/>
            <a:ext cx="268970" cy="28434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2" name="Oval 211"/>
          <p:cNvSpPr/>
          <p:nvPr/>
        </p:nvSpPr>
        <p:spPr>
          <a:xfrm>
            <a:off x="2599518" y="5696016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3" name="Oval 212"/>
          <p:cNvSpPr/>
          <p:nvPr/>
        </p:nvSpPr>
        <p:spPr>
          <a:xfrm>
            <a:off x="2503654" y="5318399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4" name="Oval 213"/>
          <p:cNvSpPr/>
          <p:nvPr/>
        </p:nvSpPr>
        <p:spPr>
          <a:xfrm>
            <a:off x="1639357" y="4512551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5" name="Oval 214"/>
          <p:cNvSpPr/>
          <p:nvPr/>
        </p:nvSpPr>
        <p:spPr>
          <a:xfrm>
            <a:off x="1903532" y="4322735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6" name="Oval 215"/>
          <p:cNvSpPr/>
          <p:nvPr/>
        </p:nvSpPr>
        <p:spPr>
          <a:xfrm>
            <a:off x="1581487" y="4911238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3" name="Rectangle 22">
            <a:extLst>
              <a:ext uri="{FF2B5EF4-FFF2-40B4-BE49-F238E27FC236}">
                <a16:creationId xmlns:a16="http://schemas.microsoft.com/office/drawing/2014/main" id="{6A39F5E2-EDBB-4BE3-9729-73B13339D539}"/>
              </a:ext>
            </a:extLst>
          </p:cNvPr>
          <p:cNvSpPr/>
          <p:nvPr/>
        </p:nvSpPr>
        <p:spPr>
          <a:xfrm flipH="1">
            <a:off x="7725220" y="41703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F093618-347F-4B98-BAA3-F69758B42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33182" y="5190446"/>
            <a:ext cx="2693149" cy="2285287"/>
          </a:xfrm>
          <a:prstGeom prst="rect">
            <a:avLst/>
          </a:prstGeom>
        </p:spPr>
      </p:pic>
      <p:sp>
        <p:nvSpPr>
          <p:cNvPr id="184" name="Rectangle 22">
            <a:extLst>
              <a:ext uri="{FF2B5EF4-FFF2-40B4-BE49-F238E27FC236}">
                <a16:creationId xmlns:a16="http://schemas.microsoft.com/office/drawing/2014/main" id="{A1821363-109F-4B07-BFDE-99FA4A9E218F}"/>
              </a:ext>
            </a:extLst>
          </p:cNvPr>
          <p:cNvSpPr/>
          <p:nvPr/>
        </p:nvSpPr>
        <p:spPr>
          <a:xfrm flipH="1">
            <a:off x="7877620" y="43227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E6CCB2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4AB31F1F-104E-4D51-BFE6-32456915C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3912642">
            <a:off x="188978" y="5666429"/>
            <a:ext cx="1211467" cy="1761551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4F2D196-D06A-4233-8E1E-2550314A4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9296">
            <a:off x="2597545" y="148746"/>
            <a:ext cx="1850723" cy="19373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2D970B-CBE3-4A4D-85B3-B32057B6C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695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64D914-AC69-45D4-A7AE-FA5FAC2D2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CF7C7E-E8B5-476D-80CB-DA5556E8C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19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FD16DD7-7EE3-46EF-B018-E2CC4682E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233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7E32FB-B4EB-4B56-A6FC-B67CFCC37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78985" y="4637094"/>
            <a:ext cx="2693149" cy="22852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EE673B-BC9B-4AFC-A99C-638C7F42E44F}"/>
              </a:ext>
            </a:extLst>
          </p:cNvPr>
          <p:cNvSpPr txBox="1"/>
          <p:nvPr/>
        </p:nvSpPr>
        <p:spPr>
          <a:xfrm>
            <a:off x="2789455" y="3100295"/>
            <a:ext cx="6613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Pengaksesan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3956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A627A4-8D1D-4DFE-B06F-55516F266C49}"/>
              </a:ext>
            </a:extLst>
          </p:cNvPr>
          <p:cNvGrpSpPr/>
          <p:nvPr/>
        </p:nvGrpSpPr>
        <p:grpSpPr>
          <a:xfrm flipH="1">
            <a:off x="6176710" y="57395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F46367-47A7-4416-9451-AAE62DDD6659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6A7FCEE0-17A7-4492-A9E5-6D382A599AC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12496-6866-43BC-9B1B-0F444DE1371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8F114F-47E4-4E16-904F-0A79B7CFE35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2866F9-728D-4CC1-8483-EB6506773B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9355DBF9-2811-4327-A9D3-EB72957337E2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9C47F-C3B5-4FD3-AE69-B9914DBDDA27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76DBC3-E8C1-4696-A0C5-7D3AD82E036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472139-820F-4A80-94F4-C223378911A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25AA395F-0FC3-4577-8C23-F8E902B667A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C47B2-873F-4873-8B18-3F72B173256E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15B9E7-F31E-426B-A767-9577E7BED44F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1282BE-E7C9-4C1D-9CE4-76F556C7607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45CC586C-FE88-4044-A9A4-F83E8E05040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84ECB-E38F-452E-BBE8-7908EA636195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CA1B80-8889-40C9-874F-4A3475641F1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D8B816-449B-4ECA-AA34-81B3CF5AD7C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36556A80-3F39-49EB-9FEE-CAE0C5F0462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B1DBF3-AEDF-4A9C-8D1A-5E5C5758560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C6465F-032F-4B80-B746-0E5DC3995D7B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8D4486-622F-47AB-9D97-BED1EEA8D96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457F8EB2-97E1-4C16-9762-E0F768B1106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56A4F-F078-496F-BC89-CCBF1D461BC4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7317A6-C89E-4FC2-9DEC-2FDCE2C6476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DE42BD-D69D-4CD2-8140-91D392C04E4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E15D6E4C-8149-44F6-A0D9-A1BE4D4F7F3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1B95003-88DD-43C2-88FC-2AE7C2828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6" y="1310629"/>
            <a:ext cx="4357025" cy="4881633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7853EB-D8A5-4737-B606-09B8470B3AEB}"/>
              </a:ext>
            </a:extLst>
          </p:cNvPr>
          <p:cNvSpPr txBox="1"/>
          <p:nvPr/>
        </p:nvSpPr>
        <p:spPr>
          <a:xfrm>
            <a:off x="6813062" y="2287967"/>
            <a:ext cx="4138085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Contoh</a:t>
            </a:r>
            <a:endParaRPr lang="en-US" sz="2400" dirty="0">
              <a:solidFill>
                <a:srgbClr val="6D6875"/>
              </a:solidFill>
              <a:latin typeface="Bochins Font" panose="02000503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8952E9F-E1FF-404D-9055-E2ACCD308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9" y="777462"/>
            <a:ext cx="641142" cy="5047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D106BD-B3AF-4352-921A-9AD9C2D5B84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3" y="580054"/>
            <a:ext cx="4388482" cy="7818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E84DD7-9FEB-4C7C-9EA0-1CE870A79676}"/>
              </a:ext>
            </a:extLst>
          </p:cNvPr>
          <p:cNvSpPr txBox="1"/>
          <p:nvPr/>
        </p:nvSpPr>
        <p:spPr>
          <a:xfrm>
            <a:off x="1348455" y="719222"/>
            <a:ext cx="424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Pengaksesan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842B1-414B-47EB-B2F4-FF257D076FA1}"/>
              </a:ext>
            </a:extLst>
          </p:cNvPr>
          <p:cNvGrpSpPr/>
          <p:nvPr/>
        </p:nvGrpSpPr>
        <p:grpSpPr>
          <a:xfrm>
            <a:off x="10176253" y="4508489"/>
            <a:ext cx="1770546" cy="2105713"/>
            <a:chOff x="1216293" y="3844031"/>
            <a:chExt cx="1770546" cy="223398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B4E34A-71EA-47FB-ADCC-1E3D0691D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811" y="3844031"/>
              <a:ext cx="1642028" cy="2220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C4B27E7-BD1A-40AD-A9BF-F74839CE6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11408" r="26747" b="14203"/>
            <a:stretch/>
          </p:blipFill>
          <p:spPr>
            <a:xfrm rot="1258880">
              <a:off x="1216293" y="5175398"/>
              <a:ext cx="534570" cy="81932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BAEA126-B90B-4A0E-9C8C-1E1DB0700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6284" b="62514" l="29965" r="69681">
                          <a14:foregroundMark x1="31028" y1="47760" x2="29965" y2="52678"/>
                          <a14:foregroundMark x1="44326" y1="61858" x2="56915" y2="62514"/>
                          <a14:foregroundMark x1="56915" y1="62514" x2="60638" y2="6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6" t="33421" r="25261" b="36105"/>
            <a:stretch/>
          </p:blipFill>
          <p:spPr>
            <a:xfrm>
              <a:off x="1257026" y="5659810"/>
              <a:ext cx="421980" cy="4182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C38643-7BC0-4BE0-8278-270DED38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6978">
              <a:off x="1269483" y="3916323"/>
              <a:ext cx="888774" cy="28578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4AA394C-CC6B-47CD-AB52-7EADE39ED3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5" y="485831"/>
            <a:ext cx="2378591" cy="14496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5733BA-6767-4136-B66A-0513A9CF7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70" y="1340482"/>
            <a:ext cx="4357025" cy="4729577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2CDF81-8851-4A50-BBEE-4EC01FCAB0F1}"/>
              </a:ext>
            </a:extLst>
          </p:cNvPr>
          <p:cNvSpPr txBox="1"/>
          <p:nvPr/>
        </p:nvSpPr>
        <p:spPr>
          <a:xfrm>
            <a:off x="1049370" y="2400315"/>
            <a:ext cx="4388013" cy="71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Dalam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pengaksesan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array,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harus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menggunakan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sebuah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angka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atau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yang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disebut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sebagai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indeks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(subscript).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C2C425-2585-49EE-A21F-9B3E5FF6D4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42387" r="59758" b="33522"/>
          <a:stretch/>
        </p:blipFill>
        <p:spPr>
          <a:xfrm>
            <a:off x="1734183" y="3574531"/>
            <a:ext cx="3013770" cy="1652161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860828-D72B-442A-8E61-62D5D135BF2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" t="41246" r="61057" b="45298"/>
          <a:stretch/>
        </p:blipFill>
        <p:spPr>
          <a:xfrm>
            <a:off x="7005132" y="2762396"/>
            <a:ext cx="3946015" cy="922754"/>
          </a:xfrm>
          <a:prstGeom prst="rect">
            <a:avLst/>
          </a:pr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149781-03D0-43C6-AC82-298F683271C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32978" r="66413" b="42109"/>
          <a:stretch/>
        </p:blipFill>
        <p:spPr>
          <a:xfrm>
            <a:off x="6917150" y="3985837"/>
            <a:ext cx="3393530" cy="17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30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ounded Rectangle 218"/>
          <p:cNvSpPr/>
          <p:nvPr/>
        </p:nvSpPr>
        <p:spPr>
          <a:xfrm>
            <a:off x="615420" y="672663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5000">
                <a:srgbClr val="543926">
                  <a:alpha val="73000"/>
                </a:srgbClr>
              </a:gs>
              <a:gs pos="34000">
                <a:schemeClr val="tx1">
                  <a:lumMod val="95000"/>
                  <a:lumOff val="5000"/>
                  <a:alpha val="74000"/>
                </a:schemeClr>
              </a:gs>
            </a:gsLst>
            <a:lin ang="5400000" scaled="1"/>
          </a:gradFill>
          <a:ln w="104775" cap="rnd">
            <a:solidFill>
              <a:schemeClr val="bg1"/>
            </a:solidFill>
            <a:prstDash val="dash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29" name="Oval 228"/>
          <p:cNvSpPr/>
          <p:nvPr/>
        </p:nvSpPr>
        <p:spPr>
          <a:xfrm>
            <a:off x="10580688" y="6646863"/>
            <a:ext cx="68262" cy="68262"/>
          </a:xfrm>
          <a:prstGeom prst="ellipse">
            <a:avLst/>
          </a:prstGeom>
          <a:solidFill>
            <a:srgbClr val="C19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Rectangle 99"/>
          <p:cNvSpPr/>
          <p:nvPr/>
        </p:nvSpPr>
        <p:spPr>
          <a:xfrm rot="5400000" flipH="1">
            <a:off x="-2214939" y="2896501"/>
            <a:ext cx="6304055" cy="1948415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E6CCB2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1" name="Rectangle 99"/>
          <p:cNvSpPr/>
          <p:nvPr/>
        </p:nvSpPr>
        <p:spPr>
          <a:xfrm rot="5400000" flipH="1">
            <a:off x="-1857873" y="3357932"/>
            <a:ext cx="5347397" cy="1652737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1416120">
            <a:off x="-155901" y="4659681"/>
            <a:ext cx="1717185" cy="2496899"/>
          </a:xfrm>
          <a:prstGeom prst="rect">
            <a:avLst/>
          </a:prstGeom>
        </p:spPr>
      </p:pic>
      <p:sp>
        <p:nvSpPr>
          <p:cNvPr id="206" name="Oval 205"/>
          <p:cNvSpPr/>
          <p:nvPr/>
        </p:nvSpPr>
        <p:spPr>
          <a:xfrm>
            <a:off x="2266537" y="6016145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7" name="Oval 206"/>
          <p:cNvSpPr/>
          <p:nvPr/>
        </p:nvSpPr>
        <p:spPr>
          <a:xfrm>
            <a:off x="2131589" y="5023444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9" name="Oval 208"/>
          <p:cNvSpPr/>
          <p:nvPr/>
        </p:nvSpPr>
        <p:spPr>
          <a:xfrm>
            <a:off x="1231104" y="4523854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0" name="Oval 209"/>
          <p:cNvSpPr/>
          <p:nvPr/>
        </p:nvSpPr>
        <p:spPr>
          <a:xfrm>
            <a:off x="2087052" y="4616776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1" name="Oval 210"/>
          <p:cNvSpPr/>
          <p:nvPr/>
        </p:nvSpPr>
        <p:spPr>
          <a:xfrm>
            <a:off x="2184647" y="5524637"/>
            <a:ext cx="268970" cy="28434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2" name="Oval 211"/>
          <p:cNvSpPr/>
          <p:nvPr/>
        </p:nvSpPr>
        <p:spPr>
          <a:xfrm>
            <a:off x="2599518" y="5696016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3" name="Oval 212"/>
          <p:cNvSpPr/>
          <p:nvPr/>
        </p:nvSpPr>
        <p:spPr>
          <a:xfrm>
            <a:off x="2503654" y="5318399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4" name="Oval 213"/>
          <p:cNvSpPr/>
          <p:nvPr/>
        </p:nvSpPr>
        <p:spPr>
          <a:xfrm>
            <a:off x="1639357" y="4512551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5" name="Oval 214"/>
          <p:cNvSpPr/>
          <p:nvPr/>
        </p:nvSpPr>
        <p:spPr>
          <a:xfrm>
            <a:off x="1903532" y="4322735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6" name="Oval 215"/>
          <p:cNvSpPr/>
          <p:nvPr/>
        </p:nvSpPr>
        <p:spPr>
          <a:xfrm>
            <a:off x="1581487" y="4911238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3" name="Rectangle 22">
            <a:extLst>
              <a:ext uri="{FF2B5EF4-FFF2-40B4-BE49-F238E27FC236}">
                <a16:creationId xmlns:a16="http://schemas.microsoft.com/office/drawing/2014/main" id="{6A39F5E2-EDBB-4BE3-9729-73B13339D539}"/>
              </a:ext>
            </a:extLst>
          </p:cNvPr>
          <p:cNvSpPr/>
          <p:nvPr/>
        </p:nvSpPr>
        <p:spPr>
          <a:xfrm flipH="1">
            <a:off x="7725220" y="41703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F093618-347F-4B98-BAA3-F69758B42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33182" y="5190446"/>
            <a:ext cx="2693149" cy="2285287"/>
          </a:xfrm>
          <a:prstGeom prst="rect">
            <a:avLst/>
          </a:prstGeom>
        </p:spPr>
      </p:pic>
      <p:sp>
        <p:nvSpPr>
          <p:cNvPr id="184" name="Rectangle 22">
            <a:extLst>
              <a:ext uri="{FF2B5EF4-FFF2-40B4-BE49-F238E27FC236}">
                <a16:creationId xmlns:a16="http://schemas.microsoft.com/office/drawing/2014/main" id="{A1821363-109F-4B07-BFDE-99FA4A9E218F}"/>
              </a:ext>
            </a:extLst>
          </p:cNvPr>
          <p:cNvSpPr/>
          <p:nvPr/>
        </p:nvSpPr>
        <p:spPr>
          <a:xfrm flipH="1">
            <a:off x="7877620" y="43227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E6CCB2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4AB31F1F-104E-4D51-BFE6-32456915C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3912642">
            <a:off x="188978" y="5666429"/>
            <a:ext cx="1211467" cy="1761551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4F2D196-D06A-4233-8E1E-2550314A4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9296">
            <a:off x="2597545" y="148746"/>
            <a:ext cx="1850723" cy="19373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2D970B-CBE3-4A4D-85B3-B32057B6C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695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64D914-AC69-45D4-A7AE-FA5FAC2D2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CF7C7E-E8B5-476D-80CB-DA5556E8C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19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FD16DD7-7EE3-46EF-B018-E2CC4682E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233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7E32FB-B4EB-4B56-A6FC-B67CFCC37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78985" y="4637094"/>
            <a:ext cx="2693149" cy="22852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EE673B-BC9B-4AFC-A99C-638C7F42E44F}"/>
              </a:ext>
            </a:extLst>
          </p:cNvPr>
          <p:cNvSpPr txBox="1"/>
          <p:nvPr/>
        </p:nvSpPr>
        <p:spPr>
          <a:xfrm>
            <a:off x="2789455" y="2702743"/>
            <a:ext cx="6613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Representase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dalam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Memori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86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392007"/>
              </p:ext>
            </p:extLst>
          </p:nvPr>
        </p:nvGraphicFramePr>
        <p:xfrm>
          <a:off x="1859927" y="2193135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8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ounded Rectangle 218"/>
          <p:cNvSpPr/>
          <p:nvPr/>
        </p:nvSpPr>
        <p:spPr>
          <a:xfrm>
            <a:off x="728457" y="590588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5000">
                <a:srgbClr val="543926">
                  <a:alpha val="73000"/>
                </a:srgbClr>
              </a:gs>
              <a:gs pos="34000">
                <a:schemeClr val="tx1">
                  <a:lumMod val="95000"/>
                  <a:lumOff val="5000"/>
                  <a:alpha val="74000"/>
                </a:schemeClr>
              </a:gs>
            </a:gsLst>
            <a:lin ang="5400000" scaled="1"/>
          </a:gradFill>
          <a:ln w="104775" cap="rnd">
            <a:solidFill>
              <a:schemeClr val="bg1"/>
            </a:solidFill>
            <a:prstDash val="dash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29" name="Oval 228"/>
          <p:cNvSpPr/>
          <p:nvPr/>
        </p:nvSpPr>
        <p:spPr>
          <a:xfrm>
            <a:off x="10580688" y="6646863"/>
            <a:ext cx="68262" cy="68262"/>
          </a:xfrm>
          <a:prstGeom prst="ellipse">
            <a:avLst/>
          </a:prstGeom>
          <a:solidFill>
            <a:srgbClr val="C19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Rectangle 99"/>
          <p:cNvSpPr/>
          <p:nvPr/>
        </p:nvSpPr>
        <p:spPr>
          <a:xfrm rot="5400000" flipH="1">
            <a:off x="-2214939" y="2896501"/>
            <a:ext cx="6304055" cy="1948415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E6CCB2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1" name="Rectangle 99"/>
          <p:cNvSpPr/>
          <p:nvPr/>
        </p:nvSpPr>
        <p:spPr>
          <a:xfrm rot="5400000" flipH="1">
            <a:off x="-1857873" y="3357932"/>
            <a:ext cx="5347397" cy="1652737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1416120">
            <a:off x="-155901" y="4659681"/>
            <a:ext cx="1717185" cy="2496899"/>
          </a:xfrm>
          <a:prstGeom prst="rect">
            <a:avLst/>
          </a:prstGeom>
        </p:spPr>
      </p:pic>
      <p:sp>
        <p:nvSpPr>
          <p:cNvPr id="206" name="Oval 205"/>
          <p:cNvSpPr/>
          <p:nvPr/>
        </p:nvSpPr>
        <p:spPr>
          <a:xfrm>
            <a:off x="2266537" y="6016145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7" name="Oval 206"/>
          <p:cNvSpPr/>
          <p:nvPr/>
        </p:nvSpPr>
        <p:spPr>
          <a:xfrm>
            <a:off x="2131589" y="5023444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9" name="Oval 208"/>
          <p:cNvSpPr/>
          <p:nvPr/>
        </p:nvSpPr>
        <p:spPr>
          <a:xfrm>
            <a:off x="1231104" y="4523854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0" name="Oval 209"/>
          <p:cNvSpPr/>
          <p:nvPr/>
        </p:nvSpPr>
        <p:spPr>
          <a:xfrm>
            <a:off x="2087052" y="4616776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1" name="Oval 210"/>
          <p:cNvSpPr/>
          <p:nvPr/>
        </p:nvSpPr>
        <p:spPr>
          <a:xfrm>
            <a:off x="2184647" y="5524637"/>
            <a:ext cx="268970" cy="28434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2" name="Oval 211"/>
          <p:cNvSpPr/>
          <p:nvPr/>
        </p:nvSpPr>
        <p:spPr>
          <a:xfrm>
            <a:off x="2599518" y="5696016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3" name="Oval 212"/>
          <p:cNvSpPr/>
          <p:nvPr/>
        </p:nvSpPr>
        <p:spPr>
          <a:xfrm>
            <a:off x="2503654" y="5318399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4" name="Oval 213"/>
          <p:cNvSpPr/>
          <p:nvPr/>
        </p:nvSpPr>
        <p:spPr>
          <a:xfrm>
            <a:off x="1639357" y="4512551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5" name="Oval 214"/>
          <p:cNvSpPr/>
          <p:nvPr/>
        </p:nvSpPr>
        <p:spPr>
          <a:xfrm>
            <a:off x="1903532" y="4322735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6" name="Oval 215"/>
          <p:cNvSpPr/>
          <p:nvPr/>
        </p:nvSpPr>
        <p:spPr>
          <a:xfrm>
            <a:off x="1581487" y="4911238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3" name="Rectangle 22">
            <a:extLst>
              <a:ext uri="{FF2B5EF4-FFF2-40B4-BE49-F238E27FC236}">
                <a16:creationId xmlns:a16="http://schemas.microsoft.com/office/drawing/2014/main" id="{6A39F5E2-EDBB-4BE3-9729-73B13339D539}"/>
              </a:ext>
            </a:extLst>
          </p:cNvPr>
          <p:cNvSpPr/>
          <p:nvPr/>
        </p:nvSpPr>
        <p:spPr>
          <a:xfrm flipH="1">
            <a:off x="7725220" y="41703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F093618-347F-4B98-BAA3-F69758B42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33182" y="5190446"/>
            <a:ext cx="2693149" cy="2285287"/>
          </a:xfrm>
          <a:prstGeom prst="rect">
            <a:avLst/>
          </a:prstGeom>
        </p:spPr>
      </p:pic>
      <p:sp>
        <p:nvSpPr>
          <p:cNvPr id="184" name="Rectangle 22">
            <a:extLst>
              <a:ext uri="{FF2B5EF4-FFF2-40B4-BE49-F238E27FC236}">
                <a16:creationId xmlns:a16="http://schemas.microsoft.com/office/drawing/2014/main" id="{A1821363-109F-4B07-BFDE-99FA4A9E218F}"/>
              </a:ext>
            </a:extLst>
          </p:cNvPr>
          <p:cNvSpPr/>
          <p:nvPr/>
        </p:nvSpPr>
        <p:spPr>
          <a:xfrm flipH="1">
            <a:off x="7877620" y="43227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E6CCB2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4AB31F1F-104E-4D51-BFE6-32456915C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3912642">
            <a:off x="188978" y="5666429"/>
            <a:ext cx="1211467" cy="1761551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4F2D196-D06A-4233-8E1E-2550314A4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9296">
            <a:off x="2597545" y="148746"/>
            <a:ext cx="1850723" cy="19373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2D970B-CBE3-4A4D-85B3-B32057B6C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695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64D914-AC69-45D4-A7AE-FA5FAC2D2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CF7C7E-E8B5-476D-80CB-DA5556E8C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19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FD16DD7-7EE3-46EF-B018-E2CC4682E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233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7E32FB-B4EB-4B56-A6FC-B67CFCC37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78985" y="4637094"/>
            <a:ext cx="2693149" cy="22852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EE673B-BC9B-4AFC-A99C-638C7F42E44F}"/>
              </a:ext>
            </a:extLst>
          </p:cNvPr>
          <p:cNvSpPr txBox="1"/>
          <p:nvPr/>
        </p:nvSpPr>
        <p:spPr>
          <a:xfrm>
            <a:off x="2789455" y="3100295"/>
            <a:ext cx="6613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Pengertian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97171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A627A4-8D1D-4DFE-B06F-55516F266C49}"/>
              </a:ext>
            </a:extLst>
          </p:cNvPr>
          <p:cNvGrpSpPr/>
          <p:nvPr/>
        </p:nvGrpSpPr>
        <p:grpSpPr>
          <a:xfrm flipH="1">
            <a:off x="6176710" y="57395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F46367-47A7-4416-9451-AAE62DDD6659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6A7FCEE0-17A7-4492-A9E5-6D382A599AC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12496-6866-43BC-9B1B-0F444DE1371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8F114F-47E4-4E16-904F-0A79B7CFE35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2866F9-728D-4CC1-8483-EB6506773B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9355DBF9-2811-4327-A9D3-EB72957337E2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9C47F-C3B5-4FD3-AE69-B9914DBDDA27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76DBC3-E8C1-4696-A0C5-7D3AD82E036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472139-820F-4A80-94F4-C223378911A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25AA395F-0FC3-4577-8C23-F8E902B667A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C47B2-873F-4873-8B18-3F72B173256E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15B9E7-F31E-426B-A767-9577E7BED44F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1282BE-E7C9-4C1D-9CE4-76F556C7607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45CC586C-FE88-4044-A9A4-F83E8E05040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84ECB-E38F-452E-BBE8-7908EA636195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CA1B80-8889-40C9-874F-4A3475641F1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D8B816-449B-4ECA-AA34-81B3CF5AD7C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36556A80-3F39-49EB-9FEE-CAE0C5F0462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B1DBF3-AEDF-4A9C-8D1A-5E5C5758560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C6465F-032F-4B80-B746-0E5DC3995D7B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8D4486-622F-47AB-9D97-BED1EEA8D96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457F8EB2-97E1-4C16-9762-E0F768B1106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56A4F-F078-496F-BC89-CCBF1D461BC4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7317A6-C89E-4FC2-9DEC-2FDCE2C6476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DE42BD-D69D-4CD2-8140-91D392C04E4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E15D6E4C-8149-44F6-A0D9-A1BE4D4F7F3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1B95003-88DD-43C2-88FC-2AE7C2828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6" y="1310629"/>
            <a:ext cx="4357025" cy="4881633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952E9F-E1FF-404D-9055-E2ACCD308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9" y="777462"/>
            <a:ext cx="641142" cy="5047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D106BD-B3AF-4352-921A-9AD9C2D5B8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3" y="580054"/>
            <a:ext cx="4388482" cy="7818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E84DD7-9FEB-4C7C-9EA0-1CE870A79676}"/>
              </a:ext>
            </a:extLst>
          </p:cNvPr>
          <p:cNvSpPr txBox="1"/>
          <p:nvPr/>
        </p:nvSpPr>
        <p:spPr>
          <a:xfrm>
            <a:off x="1348455" y="719222"/>
            <a:ext cx="424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1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Dimensi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842B1-414B-47EB-B2F4-FF257D076FA1}"/>
              </a:ext>
            </a:extLst>
          </p:cNvPr>
          <p:cNvGrpSpPr/>
          <p:nvPr/>
        </p:nvGrpSpPr>
        <p:grpSpPr>
          <a:xfrm>
            <a:off x="10176253" y="4508489"/>
            <a:ext cx="1770546" cy="2105713"/>
            <a:chOff x="1216293" y="3844031"/>
            <a:chExt cx="1770546" cy="223398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B4E34A-71EA-47FB-ADCC-1E3D0691D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811" y="3844031"/>
              <a:ext cx="1642028" cy="2220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C4B27E7-BD1A-40AD-A9BF-F74839CE6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11408" r="26747" b="14203"/>
            <a:stretch/>
          </p:blipFill>
          <p:spPr>
            <a:xfrm rot="1258880">
              <a:off x="1216293" y="5175398"/>
              <a:ext cx="534570" cy="81932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BAEA126-B90B-4A0E-9C8C-1E1DB0700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284" b="62514" l="29965" r="69681">
                          <a14:foregroundMark x1="31028" y1="47760" x2="29965" y2="52678"/>
                          <a14:foregroundMark x1="44326" y1="61858" x2="56915" y2="62514"/>
                          <a14:foregroundMark x1="56915" y1="62514" x2="60638" y2="6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6" t="33421" r="25261" b="36105"/>
            <a:stretch/>
          </p:blipFill>
          <p:spPr>
            <a:xfrm>
              <a:off x="1257026" y="5659810"/>
              <a:ext cx="421980" cy="4182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C38643-7BC0-4BE0-8278-270DED38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6978">
              <a:off x="1269483" y="3916323"/>
              <a:ext cx="888774" cy="28578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4AA394C-CC6B-47CD-AB52-7EADE39ED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5" y="485831"/>
            <a:ext cx="2378591" cy="14496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5733BA-6767-4136-B66A-0513A9CF7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95" y="1328335"/>
            <a:ext cx="4357025" cy="4729577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2CDF81-8851-4A50-BBEE-4EC01FCAB0F1}"/>
              </a:ext>
            </a:extLst>
          </p:cNvPr>
          <p:cNvSpPr txBox="1"/>
          <p:nvPr/>
        </p:nvSpPr>
        <p:spPr>
          <a:xfrm>
            <a:off x="1013102" y="3203043"/>
            <a:ext cx="43880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Rumusnya</a:t>
            </a:r>
            <a:r>
              <a:rPr lang="en-US" sz="2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2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adalah</a:t>
            </a:r>
            <a:endParaRPr lang="en-US" sz="24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D" sz="2400" dirty="0">
                <a:latin typeface="Latha" panose="020B0604020202020204" pitchFamily="34" charset="0"/>
                <a:cs typeface="Latha" panose="020B0604020202020204" pitchFamily="34" charset="0"/>
              </a:rPr>
              <a:t>@A[i] = B + (</a:t>
            </a:r>
            <a:r>
              <a:rPr lang="en-ID" sz="2400" dirty="0" err="1">
                <a:latin typeface="Latha" panose="020B0604020202020204" pitchFamily="34" charset="0"/>
                <a:cs typeface="Latha" panose="020B0604020202020204" pitchFamily="34" charset="0"/>
              </a:rPr>
              <a:t>i</a:t>
            </a:r>
            <a:r>
              <a:rPr lang="en-ID" sz="2400" dirty="0">
                <a:latin typeface="Latha" panose="020B0604020202020204" pitchFamily="34" charset="0"/>
                <a:cs typeface="Latha" panose="020B0604020202020204" pitchFamily="34" charset="0"/>
              </a:rPr>
              <a:t> – 1) * L</a:t>
            </a:r>
            <a:endParaRPr lang="en-US" sz="2400" dirty="0">
              <a:solidFill>
                <a:srgbClr val="6D6875"/>
              </a:solidFill>
              <a:latin typeface="Latha" panose="020B0604020202020204" pitchFamily="34" charset="0"/>
              <a:cs typeface="Latha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9C8B82-6032-4F57-A9D9-3E449A5BDBD3}"/>
              </a:ext>
            </a:extLst>
          </p:cNvPr>
          <p:cNvSpPr txBox="1"/>
          <p:nvPr/>
        </p:nvSpPr>
        <p:spPr>
          <a:xfrm>
            <a:off x="6904740" y="2542542"/>
            <a:ext cx="4388013" cy="210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7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Keterangan</a:t>
            </a:r>
            <a:endParaRPr lang="en-US" sz="17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D" dirty="0"/>
              <a:t>@A[i]	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: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Posisi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dicari</a:t>
            </a:r>
            <a:endParaRPr lang="en-US" sz="15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D" dirty="0"/>
              <a:t>B	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: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Posisi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awal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index di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memori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komputer</a:t>
            </a:r>
            <a:endParaRPr lang="en-US" sz="15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D" dirty="0"/>
              <a:t>I	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:subscript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atau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indeks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dicari</a:t>
            </a:r>
            <a:endParaRPr lang="en-US" sz="15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D" dirty="0"/>
              <a:t>L	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: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ukuran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/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besar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memory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suatu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type data</a:t>
            </a:r>
          </a:p>
        </p:txBody>
      </p:sp>
    </p:spTree>
    <p:extLst>
      <p:ext uri="{BB962C8B-B14F-4D97-AF65-F5344CB8AC3E}">
        <p14:creationId xmlns:p14="http://schemas.microsoft.com/office/powerpoint/2010/main" val="23673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0" grpId="0"/>
      <p:bldP spid="4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680007"/>
              </p:ext>
            </p:extLst>
          </p:nvPr>
        </p:nvGraphicFramePr>
        <p:xfrm>
          <a:off x="1859927" y="1942922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A627A4-8D1D-4DFE-B06F-55516F266C49}"/>
              </a:ext>
            </a:extLst>
          </p:cNvPr>
          <p:cNvGrpSpPr/>
          <p:nvPr/>
        </p:nvGrpSpPr>
        <p:grpSpPr>
          <a:xfrm flipH="1">
            <a:off x="6176710" y="57395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F46367-47A7-4416-9451-AAE62DDD6659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6A7FCEE0-17A7-4492-A9E5-6D382A599AC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12496-6866-43BC-9B1B-0F444DE1371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8F114F-47E4-4E16-904F-0A79B7CFE35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2866F9-728D-4CC1-8483-EB6506773B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9355DBF9-2811-4327-A9D3-EB72957337E2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9C47F-C3B5-4FD3-AE69-B9914DBDDA27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76DBC3-E8C1-4696-A0C5-7D3AD82E036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472139-820F-4A80-94F4-C223378911A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25AA395F-0FC3-4577-8C23-F8E902B667A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C47B2-873F-4873-8B18-3F72B173256E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15B9E7-F31E-426B-A767-9577E7BED44F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1282BE-E7C9-4C1D-9CE4-76F556C7607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45CC586C-FE88-4044-A9A4-F83E8E05040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84ECB-E38F-452E-BBE8-7908EA636195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CA1B80-8889-40C9-874F-4A3475641F1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D8B816-449B-4ECA-AA34-81B3CF5AD7C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36556A80-3F39-49EB-9FEE-CAE0C5F0462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B1DBF3-AEDF-4A9C-8D1A-5E5C5758560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C6465F-032F-4B80-B746-0E5DC3995D7B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8D4486-622F-47AB-9D97-BED1EEA8D96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457F8EB2-97E1-4C16-9762-E0F768B1106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56A4F-F078-496F-BC89-CCBF1D461BC4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7317A6-C89E-4FC2-9DEC-2FDCE2C6476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DE42BD-D69D-4CD2-8140-91D392C04E4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E15D6E4C-8149-44F6-A0D9-A1BE4D4F7F3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1B95003-88DD-43C2-88FC-2AE7C2828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6" y="1310629"/>
            <a:ext cx="4357025" cy="4881633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952E9F-E1FF-404D-9055-E2ACCD308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9" y="777462"/>
            <a:ext cx="641142" cy="5047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D106BD-B3AF-4352-921A-9AD9C2D5B8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3" y="580054"/>
            <a:ext cx="4388482" cy="7818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E84DD7-9FEB-4C7C-9EA0-1CE870A79676}"/>
              </a:ext>
            </a:extLst>
          </p:cNvPr>
          <p:cNvSpPr txBox="1"/>
          <p:nvPr/>
        </p:nvSpPr>
        <p:spPr>
          <a:xfrm>
            <a:off x="1348455" y="719222"/>
            <a:ext cx="424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1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Dimensi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842B1-414B-47EB-B2F4-FF257D076FA1}"/>
              </a:ext>
            </a:extLst>
          </p:cNvPr>
          <p:cNvGrpSpPr/>
          <p:nvPr/>
        </p:nvGrpSpPr>
        <p:grpSpPr>
          <a:xfrm>
            <a:off x="10176253" y="4508489"/>
            <a:ext cx="1770546" cy="2105713"/>
            <a:chOff x="1216293" y="3844031"/>
            <a:chExt cx="1770546" cy="223398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B4E34A-71EA-47FB-ADCC-1E3D0691D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811" y="3844031"/>
              <a:ext cx="1642028" cy="2220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C4B27E7-BD1A-40AD-A9BF-F74839CE6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11408" r="26747" b="14203"/>
            <a:stretch/>
          </p:blipFill>
          <p:spPr>
            <a:xfrm rot="1258880">
              <a:off x="1216293" y="5175398"/>
              <a:ext cx="534570" cy="81932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BAEA126-B90B-4A0E-9C8C-1E1DB0700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284" b="62514" l="29965" r="69681">
                          <a14:foregroundMark x1="31028" y1="47760" x2="29965" y2="52678"/>
                          <a14:foregroundMark x1="44326" y1="61858" x2="56915" y2="62514"/>
                          <a14:foregroundMark x1="56915" y1="62514" x2="60638" y2="6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6" t="33421" r="25261" b="36105"/>
            <a:stretch/>
          </p:blipFill>
          <p:spPr>
            <a:xfrm>
              <a:off x="1257026" y="5659810"/>
              <a:ext cx="421980" cy="4182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C38643-7BC0-4BE0-8278-270DED38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6978">
              <a:off x="1269483" y="3916323"/>
              <a:ext cx="888774" cy="28578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4AA394C-CC6B-47CD-AB52-7EADE39ED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5" y="485831"/>
            <a:ext cx="2378591" cy="14496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5733BA-6767-4136-B66A-0513A9CF7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8" y="1368151"/>
            <a:ext cx="4357025" cy="4729577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E602AB-6059-4DEB-87B6-8A7C8C4BC3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t="16530" r="22487" b="12288"/>
          <a:stretch/>
        </p:blipFill>
        <p:spPr>
          <a:xfrm>
            <a:off x="1369400" y="2499575"/>
            <a:ext cx="3757694" cy="2912845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40C4F4-1357-4897-8DC2-92832D45A5F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6" t="24978" r="57232" b="38279"/>
          <a:stretch/>
        </p:blipFill>
        <p:spPr>
          <a:xfrm>
            <a:off x="7924301" y="2892554"/>
            <a:ext cx="2067993" cy="25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91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588656"/>
              </p:ext>
            </p:extLst>
          </p:nvPr>
        </p:nvGraphicFramePr>
        <p:xfrm>
          <a:off x="1859927" y="1942922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01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A627A4-8D1D-4DFE-B06F-55516F266C49}"/>
              </a:ext>
            </a:extLst>
          </p:cNvPr>
          <p:cNvGrpSpPr/>
          <p:nvPr/>
        </p:nvGrpSpPr>
        <p:grpSpPr>
          <a:xfrm flipH="1">
            <a:off x="6176710" y="57395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F46367-47A7-4416-9451-AAE62DDD6659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6A7FCEE0-17A7-4492-A9E5-6D382A599AC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12496-6866-43BC-9B1B-0F444DE1371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8F114F-47E4-4E16-904F-0A79B7CFE35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2866F9-728D-4CC1-8483-EB6506773B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9355DBF9-2811-4327-A9D3-EB72957337E2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9C47F-C3B5-4FD3-AE69-B9914DBDDA27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76DBC3-E8C1-4696-A0C5-7D3AD82E036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472139-820F-4A80-94F4-C223378911A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25AA395F-0FC3-4577-8C23-F8E902B667A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C47B2-873F-4873-8B18-3F72B173256E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15B9E7-F31E-426B-A767-9577E7BED44F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1282BE-E7C9-4C1D-9CE4-76F556C7607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45CC586C-FE88-4044-A9A4-F83E8E05040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84ECB-E38F-452E-BBE8-7908EA636195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CA1B80-8889-40C9-874F-4A3475641F1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D8B816-449B-4ECA-AA34-81B3CF5AD7C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36556A80-3F39-49EB-9FEE-CAE0C5F0462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B1DBF3-AEDF-4A9C-8D1A-5E5C5758560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C6465F-032F-4B80-B746-0E5DC3995D7B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8D4486-622F-47AB-9D97-BED1EEA8D96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457F8EB2-97E1-4C16-9762-E0F768B1106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56A4F-F078-496F-BC89-CCBF1D461BC4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7317A6-C89E-4FC2-9DEC-2FDCE2C6476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DE42BD-D69D-4CD2-8140-91D392C04E4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E15D6E4C-8149-44F6-A0D9-A1BE4D4F7F3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1B95003-88DD-43C2-88FC-2AE7C2828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6" y="1310629"/>
            <a:ext cx="4357025" cy="4881633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952E9F-E1FF-404D-9055-E2ACCD308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9" y="777462"/>
            <a:ext cx="641142" cy="5047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D106BD-B3AF-4352-921A-9AD9C2D5B8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3" y="580054"/>
            <a:ext cx="4388482" cy="7818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E84DD7-9FEB-4C7C-9EA0-1CE870A79676}"/>
              </a:ext>
            </a:extLst>
          </p:cNvPr>
          <p:cNvSpPr txBox="1"/>
          <p:nvPr/>
        </p:nvSpPr>
        <p:spPr>
          <a:xfrm>
            <a:off x="1348455" y="719222"/>
            <a:ext cx="424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2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Dimensi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842B1-414B-47EB-B2F4-FF257D076FA1}"/>
              </a:ext>
            </a:extLst>
          </p:cNvPr>
          <p:cNvGrpSpPr/>
          <p:nvPr/>
        </p:nvGrpSpPr>
        <p:grpSpPr>
          <a:xfrm>
            <a:off x="9563186" y="4192607"/>
            <a:ext cx="1770546" cy="2105713"/>
            <a:chOff x="1216293" y="3844031"/>
            <a:chExt cx="1770546" cy="223398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B4E34A-71EA-47FB-ADCC-1E3D0691D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811" y="3844031"/>
              <a:ext cx="1642028" cy="2220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C4B27E7-BD1A-40AD-A9BF-F74839CE6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11408" r="26747" b="14203"/>
            <a:stretch/>
          </p:blipFill>
          <p:spPr>
            <a:xfrm rot="1258880">
              <a:off x="1216293" y="5175398"/>
              <a:ext cx="534570" cy="81932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BAEA126-B90B-4A0E-9C8C-1E1DB0700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284" b="62514" l="29965" r="69681">
                          <a14:foregroundMark x1="31028" y1="47760" x2="29965" y2="52678"/>
                          <a14:foregroundMark x1="44326" y1="61858" x2="56915" y2="62514"/>
                          <a14:foregroundMark x1="56915" y1="62514" x2="60638" y2="6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6" t="33421" r="25261" b="36105"/>
            <a:stretch/>
          </p:blipFill>
          <p:spPr>
            <a:xfrm>
              <a:off x="1257026" y="5659810"/>
              <a:ext cx="421980" cy="4182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C38643-7BC0-4BE0-8278-270DED38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6978">
              <a:off x="1269483" y="3916323"/>
              <a:ext cx="888774" cy="28578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4AA394C-CC6B-47CD-AB52-7EADE39ED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67" y="443184"/>
            <a:ext cx="2378591" cy="14496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5733BA-6767-4136-B66A-0513A9CF7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0" y="1386656"/>
            <a:ext cx="4357025" cy="4729577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2CDF81-8851-4A50-BBEE-4EC01FCAB0F1}"/>
              </a:ext>
            </a:extLst>
          </p:cNvPr>
          <p:cNvSpPr txBox="1"/>
          <p:nvPr/>
        </p:nvSpPr>
        <p:spPr>
          <a:xfrm>
            <a:off x="1047300" y="2370902"/>
            <a:ext cx="4388013" cy="3033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Rumusnya</a:t>
            </a:r>
            <a:r>
              <a:rPr lang="en-US" sz="2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2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adalah</a:t>
            </a:r>
            <a:endParaRPr lang="en-US" sz="24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Secara</a:t>
            </a:r>
            <a:r>
              <a:rPr lang="en-US" sz="2400" dirty="0">
                <a:solidFill>
                  <a:srgbClr val="6D6875"/>
                </a:solidFill>
                <a:latin typeface="Bochins Font" panose="02000503000000000000" pitchFamily="2" charset="0"/>
              </a:rPr>
              <a:t> Kolom</a:t>
            </a:r>
          </a:p>
          <a:p>
            <a:pPr algn="ctr">
              <a:lnSpc>
                <a:spcPct val="150000"/>
              </a:lnSpc>
            </a:pPr>
            <a:r>
              <a:rPr lang="en-ID" dirty="0"/>
              <a:t>@M[i][j] = M[0][0] + {(j – 1) * K + (</a:t>
            </a:r>
            <a:r>
              <a:rPr lang="en-ID" dirty="0" err="1"/>
              <a:t>i</a:t>
            </a:r>
            <a:r>
              <a:rPr lang="en-ID" dirty="0"/>
              <a:t> – 1)} * L</a:t>
            </a:r>
            <a:endParaRPr lang="en-US" sz="24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Secara</a:t>
            </a:r>
            <a:r>
              <a:rPr lang="en-US" sz="2400" dirty="0">
                <a:solidFill>
                  <a:srgbClr val="6D6875"/>
                </a:solidFill>
                <a:latin typeface="Bochins Font" panose="02000503000000000000" pitchFamily="2" charset="0"/>
              </a:rPr>
              <a:t> Baris</a:t>
            </a:r>
          </a:p>
          <a:p>
            <a:pPr algn="ctr">
              <a:lnSpc>
                <a:spcPct val="150000"/>
              </a:lnSpc>
            </a:pPr>
            <a:r>
              <a:rPr lang="pt-BR" dirty="0"/>
              <a:t>@M[i][j] = M[0][0] + {(i – 1) * N + (j – 1)} * L</a:t>
            </a:r>
            <a:endParaRPr lang="en-US" sz="24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6D6875"/>
              </a:solidFill>
              <a:latin typeface="Bochins Font" panose="02000503000000000000" pitchFamily="2" charset="0"/>
            </a:endParaRP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651FEE-5D56-4CC6-9647-41A7E1BA87D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0" r="15789"/>
          <a:stretch/>
        </p:blipFill>
        <p:spPr>
          <a:xfrm>
            <a:off x="6932623" y="2562404"/>
            <a:ext cx="4031226" cy="26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19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962773"/>
              </p:ext>
            </p:extLst>
          </p:nvPr>
        </p:nvGraphicFramePr>
        <p:xfrm>
          <a:off x="1859927" y="1942922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55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A627A4-8D1D-4DFE-B06F-55516F266C49}"/>
              </a:ext>
            </a:extLst>
          </p:cNvPr>
          <p:cNvGrpSpPr/>
          <p:nvPr/>
        </p:nvGrpSpPr>
        <p:grpSpPr>
          <a:xfrm flipH="1">
            <a:off x="6176710" y="57395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F46367-47A7-4416-9451-AAE62DDD6659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6A7FCEE0-17A7-4492-A9E5-6D382A599AC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12496-6866-43BC-9B1B-0F444DE1371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8F114F-47E4-4E16-904F-0A79B7CFE35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2866F9-728D-4CC1-8483-EB6506773B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9355DBF9-2811-4327-A9D3-EB72957337E2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9C47F-C3B5-4FD3-AE69-B9914DBDDA27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76DBC3-E8C1-4696-A0C5-7D3AD82E036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472139-820F-4A80-94F4-C223378911A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25AA395F-0FC3-4577-8C23-F8E902B667A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C47B2-873F-4873-8B18-3F72B173256E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15B9E7-F31E-426B-A767-9577E7BED44F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1282BE-E7C9-4C1D-9CE4-76F556C7607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45CC586C-FE88-4044-A9A4-F83E8E05040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84ECB-E38F-452E-BBE8-7908EA636195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CA1B80-8889-40C9-874F-4A3475641F1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D8B816-449B-4ECA-AA34-81B3CF5AD7C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36556A80-3F39-49EB-9FEE-CAE0C5F0462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B1DBF3-AEDF-4A9C-8D1A-5E5C5758560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C6465F-032F-4B80-B746-0E5DC3995D7B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8D4486-622F-47AB-9D97-BED1EEA8D96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457F8EB2-97E1-4C16-9762-E0F768B1106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56A4F-F078-496F-BC89-CCBF1D461BC4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7317A6-C89E-4FC2-9DEC-2FDCE2C6476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DE42BD-D69D-4CD2-8140-91D392C04E4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E15D6E4C-8149-44F6-A0D9-A1BE4D4F7F3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1B95003-88DD-43C2-88FC-2AE7C2828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6" y="1310629"/>
            <a:ext cx="4357025" cy="4881633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952E9F-E1FF-404D-9055-E2ACCD308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9" y="777462"/>
            <a:ext cx="641142" cy="5047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D106BD-B3AF-4352-921A-9AD9C2D5B8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3" y="580054"/>
            <a:ext cx="4388482" cy="7818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E84DD7-9FEB-4C7C-9EA0-1CE870A79676}"/>
              </a:ext>
            </a:extLst>
          </p:cNvPr>
          <p:cNvSpPr txBox="1"/>
          <p:nvPr/>
        </p:nvSpPr>
        <p:spPr>
          <a:xfrm>
            <a:off x="1348455" y="719222"/>
            <a:ext cx="424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2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Dimensi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842B1-414B-47EB-B2F4-FF257D076FA1}"/>
              </a:ext>
            </a:extLst>
          </p:cNvPr>
          <p:cNvGrpSpPr/>
          <p:nvPr/>
        </p:nvGrpSpPr>
        <p:grpSpPr>
          <a:xfrm>
            <a:off x="9563186" y="4192607"/>
            <a:ext cx="1770546" cy="2105713"/>
            <a:chOff x="1216293" y="3844031"/>
            <a:chExt cx="1770546" cy="223398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B4E34A-71EA-47FB-ADCC-1E3D0691D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811" y="3844031"/>
              <a:ext cx="1642028" cy="2220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C4B27E7-BD1A-40AD-A9BF-F74839CE6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11408" r="26747" b="14203"/>
            <a:stretch/>
          </p:blipFill>
          <p:spPr>
            <a:xfrm rot="1258880">
              <a:off x="1216293" y="5175398"/>
              <a:ext cx="534570" cy="81932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BAEA126-B90B-4A0E-9C8C-1E1DB0700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284" b="62514" l="29965" r="69681">
                          <a14:foregroundMark x1="31028" y1="47760" x2="29965" y2="52678"/>
                          <a14:foregroundMark x1="44326" y1="61858" x2="56915" y2="62514"/>
                          <a14:foregroundMark x1="56915" y1="62514" x2="60638" y2="6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6" t="33421" r="25261" b="36105"/>
            <a:stretch/>
          </p:blipFill>
          <p:spPr>
            <a:xfrm>
              <a:off x="1257026" y="5659810"/>
              <a:ext cx="421980" cy="4182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C38643-7BC0-4BE0-8278-270DED38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6978">
              <a:off x="1269483" y="3916323"/>
              <a:ext cx="888774" cy="28578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4AA394C-CC6B-47CD-AB52-7EADE39ED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67" y="443184"/>
            <a:ext cx="2378591" cy="14496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5733BA-6767-4136-B66A-0513A9CF7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02" y="1328335"/>
            <a:ext cx="4357025" cy="4729577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2CDF81-8851-4A50-BBEE-4EC01FCAB0F1}"/>
              </a:ext>
            </a:extLst>
          </p:cNvPr>
          <p:cNvSpPr txBox="1"/>
          <p:nvPr/>
        </p:nvSpPr>
        <p:spPr>
          <a:xfrm>
            <a:off x="1047300" y="2370902"/>
            <a:ext cx="4388013" cy="109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sz="24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6D6875"/>
              </a:solidFill>
              <a:latin typeface="Bochins Font" panose="02000503000000000000" pitchFamily="2" charset="0"/>
            </a:endParaRPr>
          </a:p>
        </p:txBody>
      </p:sp>
      <p:pic>
        <p:nvPicPr>
          <p:cNvPr id="32" name="Picture 3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E0707B-3F2E-4C65-9EFF-33B49CE9C06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9" t="31580" r="55342" b="16963"/>
          <a:stretch/>
        </p:blipFill>
        <p:spPr>
          <a:xfrm>
            <a:off x="1358502" y="4192607"/>
            <a:ext cx="3428567" cy="1834543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B0E719-0C95-4EDD-8D6B-880EA694C85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6" t="11337" r="43065" b="54232"/>
          <a:stretch/>
        </p:blipFill>
        <p:spPr>
          <a:xfrm>
            <a:off x="7118152" y="2421932"/>
            <a:ext cx="3775989" cy="1619141"/>
          </a:xfrm>
          <a:prstGeom prst="rect">
            <a:avLst/>
          </a:pr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1FAB46-877A-44F7-A0AF-E4618756B24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9" t="51745" r="42580" b="13362"/>
          <a:stretch/>
        </p:blipFill>
        <p:spPr>
          <a:xfrm>
            <a:off x="7128960" y="4431613"/>
            <a:ext cx="3864479" cy="1615445"/>
          </a:xfrm>
          <a:prstGeom prst="rect">
            <a:avLst/>
          </a:prstGeom>
        </p:spPr>
      </p:pic>
      <p:pic>
        <p:nvPicPr>
          <p:cNvPr id="47" name="Picture 46" descr="Graphical user interface&#10;&#10;Description automatically generated">
            <a:extLst>
              <a:ext uri="{FF2B5EF4-FFF2-40B4-BE49-F238E27FC236}">
                <a16:creationId xmlns:a16="http://schemas.microsoft.com/office/drawing/2014/main" id="{C987D6D7-1BB3-4F63-AAD6-71D0A95979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9" t="38769" r="23515" b="29635"/>
          <a:stretch/>
        </p:blipFill>
        <p:spPr>
          <a:xfrm>
            <a:off x="1059232" y="2503129"/>
            <a:ext cx="4155084" cy="15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10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0759749"/>
              </p:ext>
            </p:extLst>
          </p:nvPr>
        </p:nvGraphicFramePr>
        <p:xfrm>
          <a:off x="1859927" y="1942922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87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A627A4-8D1D-4DFE-B06F-55516F266C49}"/>
              </a:ext>
            </a:extLst>
          </p:cNvPr>
          <p:cNvGrpSpPr/>
          <p:nvPr/>
        </p:nvGrpSpPr>
        <p:grpSpPr>
          <a:xfrm flipH="1">
            <a:off x="6176710" y="57395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F46367-47A7-4416-9451-AAE62DDD6659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6A7FCEE0-17A7-4492-A9E5-6D382A599AC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12496-6866-43BC-9B1B-0F444DE1371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8F114F-47E4-4E16-904F-0A79B7CFE35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2866F9-728D-4CC1-8483-EB6506773B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9355DBF9-2811-4327-A9D3-EB72957337E2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9C47F-C3B5-4FD3-AE69-B9914DBDDA27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76DBC3-E8C1-4696-A0C5-7D3AD82E036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472139-820F-4A80-94F4-C223378911A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25AA395F-0FC3-4577-8C23-F8E902B667A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C47B2-873F-4873-8B18-3F72B173256E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15B9E7-F31E-426B-A767-9577E7BED44F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1282BE-E7C9-4C1D-9CE4-76F556C7607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45CC586C-FE88-4044-A9A4-F83E8E05040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84ECB-E38F-452E-BBE8-7908EA636195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CA1B80-8889-40C9-874F-4A3475641F1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D8B816-449B-4ECA-AA34-81B3CF5AD7C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36556A80-3F39-49EB-9FEE-CAE0C5F0462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B1DBF3-AEDF-4A9C-8D1A-5E5C5758560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C6465F-032F-4B80-B746-0E5DC3995D7B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8D4486-622F-47AB-9D97-BED1EEA8D96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457F8EB2-97E1-4C16-9762-E0F768B1106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56A4F-F078-496F-BC89-CCBF1D461BC4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7317A6-C89E-4FC2-9DEC-2FDCE2C6476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DE42BD-D69D-4CD2-8140-91D392C04E4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E15D6E4C-8149-44F6-A0D9-A1BE4D4F7F3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1B95003-88DD-43C2-88FC-2AE7C2828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6" y="1310629"/>
            <a:ext cx="4357025" cy="4881633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952E9F-E1FF-404D-9055-E2ACCD308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9" y="777462"/>
            <a:ext cx="641142" cy="5047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D106BD-B3AF-4352-921A-9AD9C2D5B8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3" y="580054"/>
            <a:ext cx="4388482" cy="7818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E84DD7-9FEB-4C7C-9EA0-1CE870A79676}"/>
              </a:ext>
            </a:extLst>
          </p:cNvPr>
          <p:cNvSpPr txBox="1"/>
          <p:nvPr/>
        </p:nvSpPr>
        <p:spPr>
          <a:xfrm>
            <a:off x="1348455" y="719222"/>
            <a:ext cx="424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3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Dimensi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842B1-414B-47EB-B2F4-FF257D076FA1}"/>
              </a:ext>
            </a:extLst>
          </p:cNvPr>
          <p:cNvGrpSpPr/>
          <p:nvPr/>
        </p:nvGrpSpPr>
        <p:grpSpPr>
          <a:xfrm>
            <a:off x="10176253" y="4508489"/>
            <a:ext cx="1770546" cy="2105713"/>
            <a:chOff x="1216293" y="3844031"/>
            <a:chExt cx="1770546" cy="223398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B4E34A-71EA-47FB-ADCC-1E3D0691D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811" y="3844031"/>
              <a:ext cx="1642028" cy="2220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C4B27E7-BD1A-40AD-A9BF-F74839CE6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11408" r="26747" b="14203"/>
            <a:stretch/>
          </p:blipFill>
          <p:spPr>
            <a:xfrm rot="1258880">
              <a:off x="1216293" y="5175398"/>
              <a:ext cx="534570" cy="81932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BAEA126-B90B-4A0E-9C8C-1E1DB0700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284" b="62514" l="29965" r="69681">
                          <a14:foregroundMark x1="31028" y1="47760" x2="29965" y2="52678"/>
                          <a14:foregroundMark x1="44326" y1="61858" x2="56915" y2="62514"/>
                          <a14:foregroundMark x1="56915" y1="62514" x2="60638" y2="6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6" t="33421" r="25261" b="36105"/>
            <a:stretch/>
          </p:blipFill>
          <p:spPr>
            <a:xfrm>
              <a:off x="1257026" y="5659810"/>
              <a:ext cx="421980" cy="4182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C38643-7BC0-4BE0-8278-270DED38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6978">
              <a:off x="1269483" y="3916323"/>
              <a:ext cx="888774" cy="28578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4AA394C-CC6B-47CD-AB52-7EADE39ED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5" y="485831"/>
            <a:ext cx="2378591" cy="14496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5733BA-6767-4136-B66A-0513A9CF7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95" y="1328335"/>
            <a:ext cx="4357025" cy="4729577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2CDF81-8851-4A50-BBEE-4EC01FCAB0F1}"/>
              </a:ext>
            </a:extLst>
          </p:cNvPr>
          <p:cNvSpPr txBox="1"/>
          <p:nvPr/>
        </p:nvSpPr>
        <p:spPr>
          <a:xfrm>
            <a:off x="1013102" y="3203043"/>
            <a:ext cx="4388013" cy="54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Rumusnya</a:t>
            </a:r>
            <a:r>
              <a:rPr lang="en-US" sz="2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2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adalah</a:t>
            </a:r>
            <a:endParaRPr lang="en-US" sz="2400" dirty="0">
              <a:solidFill>
                <a:srgbClr val="6D6875"/>
              </a:solidFill>
              <a:latin typeface="Bochins Font" panose="020005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9C8B82-6032-4F57-A9D9-3E449A5BDBD3}"/>
              </a:ext>
            </a:extLst>
          </p:cNvPr>
          <p:cNvSpPr txBox="1"/>
          <p:nvPr/>
        </p:nvSpPr>
        <p:spPr>
          <a:xfrm>
            <a:off x="6904740" y="2542542"/>
            <a:ext cx="4388013" cy="210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7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Keterangan</a:t>
            </a:r>
            <a:endParaRPr lang="en-US" sz="17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D" dirty="0"/>
              <a:t>@A[i]	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: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Posisi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dicari</a:t>
            </a:r>
            <a:endParaRPr lang="en-US" sz="15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D" dirty="0"/>
              <a:t>B	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: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Posisi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awal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index di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memori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komputer</a:t>
            </a:r>
            <a:endParaRPr lang="en-US" sz="15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D" dirty="0"/>
              <a:t>I	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:subscript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atau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indeks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dicari</a:t>
            </a:r>
            <a:endParaRPr lang="en-US" sz="15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ID" dirty="0"/>
              <a:t>L	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: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ukuran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/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besar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memory </a:t>
            </a:r>
            <a:r>
              <a:rPr lang="en-US" sz="15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suatu</a:t>
            </a:r>
            <a:r>
              <a:rPr lang="en-US" sz="1500" dirty="0">
                <a:solidFill>
                  <a:srgbClr val="6D6875"/>
                </a:solidFill>
                <a:latin typeface="Bochins Font" panose="02000503000000000000" pitchFamily="2" charset="0"/>
              </a:rPr>
              <a:t> type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63A1B-8D27-434D-9592-769768EDD73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6" t="48564" r="33437" b="45783"/>
          <a:stretch/>
        </p:blipFill>
        <p:spPr>
          <a:xfrm>
            <a:off x="1133303" y="3966344"/>
            <a:ext cx="4181476" cy="3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80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0" grpId="0"/>
      <p:bldP spid="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2674269"/>
              </p:ext>
            </p:extLst>
          </p:nvPr>
        </p:nvGraphicFramePr>
        <p:xfrm>
          <a:off x="1859927" y="1942922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63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DB2896-D725-435C-B2C5-F77F10E9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1" y="927878"/>
            <a:ext cx="4714874" cy="97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C8A99-DEBE-4A0F-89D3-F96E9B4CAAFE}"/>
              </a:ext>
            </a:extLst>
          </p:cNvPr>
          <p:cNvSpPr txBox="1"/>
          <p:nvPr/>
        </p:nvSpPr>
        <p:spPr>
          <a:xfrm>
            <a:off x="1638383" y="1063347"/>
            <a:ext cx="3633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Pengertian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1FA8C-1987-451F-9907-6BADAFCD1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1" y="2011951"/>
            <a:ext cx="2468674" cy="3547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33617-91BE-42CF-A79E-0C63C9AEAB19}"/>
              </a:ext>
            </a:extLst>
          </p:cNvPr>
          <p:cNvSpPr txBox="1"/>
          <p:nvPr/>
        </p:nvSpPr>
        <p:spPr>
          <a:xfrm>
            <a:off x="2348131" y="2366486"/>
            <a:ext cx="21160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Array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adalah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kumpulan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bertipe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sama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yang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menggunakan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nama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sama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,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atau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Array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adalah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struktur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data yang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berisi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sekelompok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elemen</a:t>
            </a:r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8A7D3-E424-475D-9A81-A14E60B74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8" t="10698" r="30754" b="13746"/>
          <a:stretch/>
        </p:blipFill>
        <p:spPr>
          <a:xfrm>
            <a:off x="10570794" y="4099248"/>
            <a:ext cx="534166" cy="1253485"/>
          </a:xfrm>
          <a:prstGeom prst="rect">
            <a:avLst/>
          </a:prstGeom>
          <a:effectLst>
            <a:outerShdw blurRad="127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D3429D-EF3D-4E44-BB50-B880F283AE92}"/>
              </a:ext>
            </a:extLst>
          </p:cNvPr>
          <p:cNvSpPr txBox="1"/>
          <p:nvPr/>
        </p:nvSpPr>
        <p:spPr>
          <a:xfrm>
            <a:off x="7035632" y="1497865"/>
            <a:ext cx="3517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Dengan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menggunakan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array,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sejumlah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variable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dapat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memakai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nama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yang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sama</a:t>
            </a:r>
            <a:endParaRPr lang="en-US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DECD60-532F-42E6-8DE2-2039307E5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4522">
            <a:off x="1745899" y="4145288"/>
            <a:ext cx="753081" cy="1551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E0E793-5C35-4FA1-A785-0526FA5101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56" y="847506"/>
            <a:ext cx="1894164" cy="197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191DE6-31F5-4D13-8292-2A884125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1" y="5904653"/>
            <a:ext cx="1894164" cy="197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268678-61E7-477A-B280-4DC473163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09" y="5904653"/>
            <a:ext cx="1575072" cy="164447"/>
          </a:xfrm>
          <a:prstGeom prst="rect">
            <a:avLst/>
          </a:prstGeom>
        </p:spPr>
      </p:pic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4496823-05C2-43BB-96A7-434EBE4F2A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09" y="2768255"/>
            <a:ext cx="3517985" cy="2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46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A627A4-8D1D-4DFE-B06F-55516F266C49}"/>
              </a:ext>
            </a:extLst>
          </p:cNvPr>
          <p:cNvGrpSpPr/>
          <p:nvPr/>
        </p:nvGrpSpPr>
        <p:grpSpPr>
          <a:xfrm flipH="1">
            <a:off x="6176710" y="57395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F46367-47A7-4416-9451-AAE62DDD6659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6A7FCEE0-17A7-4492-A9E5-6D382A599AC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12496-6866-43BC-9B1B-0F444DE1371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8F114F-47E4-4E16-904F-0A79B7CFE35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2866F9-728D-4CC1-8483-EB6506773B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9355DBF9-2811-4327-A9D3-EB72957337E2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9C47F-C3B5-4FD3-AE69-B9914DBDDA27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76DBC3-E8C1-4696-A0C5-7D3AD82E036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472139-820F-4A80-94F4-C223378911A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25AA395F-0FC3-4577-8C23-F8E902B667A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C47B2-873F-4873-8B18-3F72B173256E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15B9E7-F31E-426B-A767-9577E7BED44F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1282BE-E7C9-4C1D-9CE4-76F556C7607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45CC586C-FE88-4044-A9A4-F83E8E05040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84ECB-E38F-452E-BBE8-7908EA636195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CA1B80-8889-40C9-874F-4A3475641F1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D8B816-449B-4ECA-AA34-81B3CF5AD7C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36556A80-3F39-49EB-9FEE-CAE0C5F0462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B1DBF3-AEDF-4A9C-8D1A-5E5C5758560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C6465F-032F-4B80-B746-0E5DC3995D7B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8D4486-622F-47AB-9D97-BED1EEA8D96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457F8EB2-97E1-4C16-9762-E0F768B1106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56A4F-F078-496F-BC89-CCBF1D461BC4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7317A6-C89E-4FC2-9DEC-2FDCE2C6476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DE42BD-D69D-4CD2-8140-91D392C04E4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E15D6E4C-8149-44F6-A0D9-A1BE4D4F7F3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1B95003-88DD-43C2-88FC-2AE7C2828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6" y="1310629"/>
            <a:ext cx="4357025" cy="4881633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952E9F-E1FF-404D-9055-E2ACCD308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9" y="777462"/>
            <a:ext cx="641142" cy="5047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D106BD-B3AF-4352-921A-9AD9C2D5B8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3" y="580054"/>
            <a:ext cx="4388482" cy="7818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E84DD7-9FEB-4C7C-9EA0-1CE870A79676}"/>
              </a:ext>
            </a:extLst>
          </p:cNvPr>
          <p:cNvSpPr txBox="1"/>
          <p:nvPr/>
        </p:nvSpPr>
        <p:spPr>
          <a:xfrm>
            <a:off x="1348455" y="719222"/>
            <a:ext cx="424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Array 3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Dimensi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842B1-414B-47EB-B2F4-FF257D076FA1}"/>
              </a:ext>
            </a:extLst>
          </p:cNvPr>
          <p:cNvGrpSpPr/>
          <p:nvPr/>
        </p:nvGrpSpPr>
        <p:grpSpPr>
          <a:xfrm>
            <a:off x="10176253" y="4508489"/>
            <a:ext cx="1770546" cy="2105713"/>
            <a:chOff x="1216293" y="3844031"/>
            <a:chExt cx="1770546" cy="223398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B4E34A-71EA-47FB-ADCC-1E3D0691D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811" y="3844031"/>
              <a:ext cx="1642028" cy="2220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C4B27E7-BD1A-40AD-A9BF-F74839CE6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11408" r="26747" b="14203"/>
            <a:stretch/>
          </p:blipFill>
          <p:spPr>
            <a:xfrm rot="1258880">
              <a:off x="1216293" y="5175398"/>
              <a:ext cx="534570" cy="81932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BAEA126-B90B-4A0E-9C8C-1E1DB0700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284" b="62514" l="29965" r="69681">
                          <a14:foregroundMark x1="31028" y1="47760" x2="29965" y2="52678"/>
                          <a14:foregroundMark x1="44326" y1="61858" x2="56915" y2="62514"/>
                          <a14:foregroundMark x1="56915" y1="62514" x2="60638" y2="6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6" t="33421" r="25261" b="36105"/>
            <a:stretch/>
          </p:blipFill>
          <p:spPr>
            <a:xfrm>
              <a:off x="1257026" y="5659810"/>
              <a:ext cx="421980" cy="4182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C38643-7BC0-4BE0-8278-270DED38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6978">
              <a:off x="1269483" y="3916323"/>
              <a:ext cx="888774" cy="28578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4AA394C-CC6B-47CD-AB52-7EADE39ED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5" y="485831"/>
            <a:ext cx="2378591" cy="14496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5733BA-6767-4136-B66A-0513A9CF7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95" y="1328335"/>
            <a:ext cx="4357025" cy="4729577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6B98B3-DC38-4605-9E44-CD38FC5C22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2" t="60143" r="33763" b="25335"/>
          <a:stretch/>
        </p:blipFill>
        <p:spPr>
          <a:xfrm>
            <a:off x="1060411" y="3475301"/>
            <a:ext cx="4254368" cy="9959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EFC5A0-1537-4B82-866C-49B6F090E8F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7" t="44761" r="33049" b="17653"/>
          <a:stretch/>
        </p:blipFill>
        <p:spPr>
          <a:xfrm>
            <a:off x="7123049" y="2808163"/>
            <a:ext cx="3847085" cy="25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2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ounded Rectangle 218"/>
          <p:cNvSpPr/>
          <p:nvPr/>
        </p:nvSpPr>
        <p:spPr>
          <a:xfrm>
            <a:off x="728457" y="590588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5000">
                <a:srgbClr val="543926">
                  <a:alpha val="73000"/>
                </a:srgbClr>
              </a:gs>
              <a:gs pos="34000">
                <a:schemeClr val="tx1">
                  <a:lumMod val="95000"/>
                  <a:lumOff val="5000"/>
                  <a:alpha val="74000"/>
                </a:schemeClr>
              </a:gs>
            </a:gsLst>
            <a:lin ang="5400000" scaled="1"/>
          </a:gradFill>
          <a:ln w="104775" cap="rnd">
            <a:solidFill>
              <a:schemeClr val="bg1"/>
            </a:solidFill>
            <a:prstDash val="dash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29" name="Oval 228"/>
          <p:cNvSpPr/>
          <p:nvPr/>
        </p:nvSpPr>
        <p:spPr>
          <a:xfrm>
            <a:off x="10580688" y="6646863"/>
            <a:ext cx="68262" cy="68262"/>
          </a:xfrm>
          <a:prstGeom prst="ellipse">
            <a:avLst/>
          </a:prstGeom>
          <a:solidFill>
            <a:srgbClr val="C19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Rectangle 99"/>
          <p:cNvSpPr/>
          <p:nvPr/>
        </p:nvSpPr>
        <p:spPr>
          <a:xfrm rot="5400000" flipH="1">
            <a:off x="-2214939" y="2896501"/>
            <a:ext cx="6304055" cy="1948415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E6CCB2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1" name="Rectangle 99"/>
          <p:cNvSpPr/>
          <p:nvPr/>
        </p:nvSpPr>
        <p:spPr>
          <a:xfrm rot="5400000" flipH="1">
            <a:off x="-1857873" y="3357932"/>
            <a:ext cx="5347397" cy="1652737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1416120">
            <a:off x="-155901" y="4659681"/>
            <a:ext cx="1717185" cy="2496899"/>
          </a:xfrm>
          <a:prstGeom prst="rect">
            <a:avLst/>
          </a:prstGeom>
        </p:spPr>
      </p:pic>
      <p:sp>
        <p:nvSpPr>
          <p:cNvPr id="206" name="Oval 205"/>
          <p:cNvSpPr/>
          <p:nvPr/>
        </p:nvSpPr>
        <p:spPr>
          <a:xfrm>
            <a:off x="2266537" y="6016145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7" name="Oval 206"/>
          <p:cNvSpPr/>
          <p:nvPr/>
        </p:nvSpPr>
        <p:spPr>
          <a:xfrm>
            <a:off x="2131589" y="5023444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9" name="Oval 208"/>
          <p:cNvSpPr/>
          <p:nvPr/>
        </p:nvSpPr>
        <p:spPr>
          <a:xfrm>
            <a:off x="1231104" y="4523854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0" name="Oval 209"/>
          <p:cNvSpPr/>
          <p:nvPr/>
        </p:nvSpPr>
        <p:spPr>
          <a:xfrm>
            <a:off x="2087052" y="4616776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1" name="Oval 210"/>
          <p:cNvSpPr/>
          <p:nvPr/>
        </p:nvSpPr>
        <p:spPr>
          <a:xfrm>
            <a:off x="2184647" y="5524637"/>
            <a:ext cx="268970" cy="28434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2" name="Oval 211"/>
          <p:cNvSpPr/>
          <p:nvPr/>
        </p:nvSpPr>
        <p:spPr>
          <a:xfrm>
            <a:off x="2599518" y="5696016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3" name="Oval 212"/>
          <p:cNvSpPr/>
          <p:nvPr/>
        </p:nvSpPr>
        <p:spPr>
          <a:xfrm>
            <a:off x="2503654" y="5318399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4" name="Oval 213"/>
          <p:cNvSpPr/>
          <p:nvPr/>
        </p:nvSpPr>
        <p:spPr>
          <a:xfrm>
            <a:off x="1639357" y="4512551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5" name="Oval 214"/>
          <p:cNvSpPr/>
          <p:nvPr/>
        </p:nvSpPr>
        <p:spPr>
          <a:xfrm>
            <a:off x="1903532" y="4322735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6" name="Oval 215"/>
          <p:cNvSpPr/>
          <p:nvPr/>
        </p:nvSpPr>
        <p:spPr>
          <a:xfrm>
            <a:off x="1581487" y="4911238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3" name="Rectangle 22">
            <a:extLst>
              <a:ext uri="{FF2B5EF4-FFF2-40B4-BE49-F238E27FC236}">
                <a16:creationId xmlns:a16="http://schemas.microsoft.com/office/drawing/2014/main" id="{6A39F5E2-EDBB-4BE3-9729-73B13339D539}"/>
              </a:ext>
            </a:extLst>
          </p:cNvPr>
          <p:cNvSpPr/>
          <p:nvPr/>
        </p:nvSpPr>
        <p:spPr>
          <a:xfrm flipH="1">
            <a:off x="7725220" y="41703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F093618-347F-4B98-BAA3-F69758B42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33182" y="5190446"/>
            <a:ext cx="2693149" cy="2285287"/>
          </a:xfrm>
          <a:prstGeom prst="rect">
            <a:avLst/>
          </a:prstGeom>
        </p:spPr>
      </p:pic>
      <p:sp>
        <p:nvSpPr>
          <p:cNvPr id="184" name="Rectangle 22">
            <a:extLst>
              <a:ext uri="{FF2B5EF4-FFF2-40B4-BE49-F238E27FC236}">
                <a16:creationId xmlns:a16="http://schemas.microsoft.com/office/drawing/2014/main" id="{A1821363-109F-4B07-BFDE-99FA4A9E218F}"/>
              </a:ext>
            </a:extLst>
          </p:cNvPr>
          <p:cNvSpPr/>
          <p:nvPr/>
        </p:nvSpPr>
        <p:spPr>
          <a:xfrm flipH="1">
            <a:off x="7877620" y="43227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E6CCB2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4AB31F1F-104E-4D51-BFE6-32456915C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3912642">
            <a:off x="188978" y="5666429"/>
            <a:ext cx="1211467" cy="1761551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4F2D196-D06A-4233-8E1E-2550314A4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9296">
            <a:off x="2597545" y="148746"/>
            <a:ext cx="1850723" cy="19373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2D970B-CBE3-4A4D-85B3-B32057B6C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695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64D914-AC69-45D4-A7AE-FA5FAC2D2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CF7C7E-E8B5-476D-80CB-DA5556E8C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19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FD16DD7-7EE3-46EF-B018-E2CC4682E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233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7E32FB-B4EB-4B56-A6FC-B67CFCC37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78985" y="4637094"/>
            <a:ext cx="2693149" cy="22852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EE673B-BC9B-4AFC-A99C-638C7F42E44F}"/>
              </a:ext>
            </a:extLst>
          </p:cNvPr>
          <p:cNvSpPr txBox="1"/>
          <p:nvPr/>
        </p:nvSpPr>
        <p:spPr>
          <a:xfrm>
            <a:off x="2789455" y="3100295"/>
            <a:ext cx="6613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Operasi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4477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29211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4300" y="4314719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Operasi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58673" y="2199327"/>
            <a:ext cx="1785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Input dan 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686120" y="3183130"/>
            <a:ext cx="265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Pencarian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Elemen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 Array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752" y="4202645"/>
            <a:ext cx="235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Penghapusan</a:t>
            </a:r>
            <a:r>
              <a:rPr lang="en-US" sz="20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 </a:t>
            </a:r>
            <a:r>
              <a:rPr lang="en-US" sz="20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Elemen</a:t>
            </a:r>
            <a:r>
              <a:rPr lang="en-US" sz="20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 Array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894194" y="654346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40185" y="4595616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3" y="5043996"/>
            <a:ext cx="616476" cy="127005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879555" y="-824653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Contoh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Input dan Output</a:t>
              </a: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21DDC25A-232D-4F17-8E06-3747D87D1C8F}"/>
              </a:ext>
            </a:extLst>
          </p:cNvPr>
          <p:cNvSpPr/>
          <p:nvPr/>
        </p:nvSpPr>
        <p:spPr>
          <a:xfrm rot="5400000">
            <a:off x="3284300" y="5253523"/>
            <a:ext cx="292199" cy="2921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253BE6-42D8-4A63-A208-8D7B0ADB9EC3}"/>
              </a:ext>
            </a:extLst>
          </p:cNvPr>
          <p:cNvSpPr txBox="1"/>
          <p:nvPr/>
        </p:nvSpPr>
        <p:spPr>
          <a:xfrm>
            <a:off x="623422" y="5106491"/>
            <a:ext cx="265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 err="1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Pengeditan</a:t>
            </a:r>
            <a:r>
              <a:rPr lang="en-US" sz="2400" b="1" spc="-150" dirty="0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400" b="1" spc="-150" dirty="0" err="1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Elemen</a:t>
            </a:r>
            <a:r>
              <a:rPr lang="en-US" sz="2400" b="1" spc="-150" dirty="0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3" name="Picture 4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2C7243-F5E0-4E10-A5C3-C1A9774B603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9" t="25082" r="47763" b="43816"/>
          <a:stretch/>
        </p:blipFill>
        <p:spPr>
          <a:xfrm>
            <a:off x="7148104" y="1505197"/>
            <a:ext cx="3548780" cy="2132960"/>
          </a:xfrm>
          <a:prstGeom prst="rect">
            <a:avLst/>
          </a:prstGeom>
        </p:spPr>
      </p:pic>
      <p:pic>
        <p:nvPicPr>
          <p:cNvPr id="48" name="Picture 47" descr="Graphical user interface&#10;&#10;Description automatically generated">
            <a:extLst>
              <a:ext uri="{FF2B5EF4-FFF2-40B4-BE49-F238E27FC236}">
                <a16:creationId xmlns:a16="http://schemas.microsoft.com/office/drawing/2014/main" id="{E4D2E8B9-FEC9-4C46-9123-5F9188E190C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3" t="35000" r="34539" b="31554"/>
          <a:stretch/>
        </p:blipFill>
        <p:spPr>
          <a:xfrm>
            <a:off x="7836730" y="3896094"/>
            <a:ext cx="3383138" cy="17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109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9" grpId="0" animBg="1"/>
      <p:bldP spid="40" grpId="0"/>
      <p:bldP spid="45" grpId="0"/>
      <p:bldP spid="46" grpId="0"/>
      <p:bldP spid="47" grpId="0"/>
      <p:bldP spid="69" grpId="0"/>
      <p:bldP spid="61" grpId="0" animBg="1"/>
      <p:bldP spid="6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1527286"/>
              </p:ext>
            </p:extLst>
          </p:nvPr>
        </p:nvGraphicFramePr>
        <p:xfrm>
          <a:off x="1722265" y="2193135"/>
          <a:ext cx="8539998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8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29211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4300" y="4314719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Operasi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58673" y="2199327"/>
            <a:ext cx="1785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Input dan 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686120" y="3183130"/>
            <a:ext cx="265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Pencarian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Elemen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 Array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752" y="4202645"/>
            <a:ext cx="235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Penghapusan</a:t>
            </a:r>
            <a:r>
              <a:rPr lang="en-US" sz="20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 </a:t>
            </a:r>
            <a:r>
              <a:rPr lang="en-US" sz="20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Elemen</a:t>
            </a:r>
            <a:r>
              <a:rPr lang="en-US" sz="20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 Array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894194" y="654346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2294" y="5257071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3" y="5043996"/>
            <a:ext cx="616476" cy="127005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879555" y="-824653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Contoh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Pencarian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Elemen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Array</a:t>
              </a: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21DDC25A-232D-4F17-8E06-3747D87D1C8F}"/>
              </a:ext>
            </a:extLst>
          </p:cNvPr>
          <p:cNvSpPr/>
          <p:nvPr/>
        </p:nvSpPr>
        <p:spPr>
          <a:xfrm rot="5400000">
            <a:off x="3284300" y="5253523"/>
            <a:ext cx="292199" cy="2921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253BE6-42D8-4A63-A208-8D7B0ADB9EC3}"/>
              </a:ext>
            </a:extLst>
          </p:cNvPr>
          <p:cNvSpPr txBox="1"/>
          <p:nvPr/>
        </p:nvSpPr>
        <p:spPr>
          <a:xfrm>
            <a:off x="623422" y="5106491"/>
            <a:ext cx="265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 err="1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Pengeditan</a:t>
            </a:r>
            <a:r>
              <a:rPr lang="en-US" sz="2400" b="1" spc="-150" dirty="0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400" b="1" spc="-150" dirty="0" err="1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Elemen</a:t>
            </a:r>
            <a:r>
              <a:rPr lang="en-US" sz="2400" b="1" spc="-150" dirty="0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F2FCB3-A659-44C0-9E6B-34087FC02A2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t="35521" r="39669" b="14764"/>
          <a:stretch/>
        </p:blipFill>
        <p:spPr>
          <a:xfrm>
            <a:off x="6876319" y="1493349"/>
            <a:ext cx="3907943" cy="3347959"/>
          </a:xfrm>
          <a:prstGeom prst="rect">
            <a:avLst/>
          </a:prstGeom>
        </p:spPr>
      </p:pic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B0796E-2343-451B-981B-C0C56216451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6" t="68153" r="44535" b="21304"/>
          <a:stretch/>
        </p:blipFill>
        <p:spPr>
          <a:xfrm>
            <a:off x="7864769" y="5161261"/>
            <a:ext cx="3368670" cy="7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67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9" grpId="0" animBg="1"/>
      <p:bldP spid="40" grpId="0"/>
      <p:bldP spid="45" grpId="0"/>
      <p:bldP spid="46" grpId="0"/>
      <p:bldP spid="47" grpId="0"/>
      <p:bldP spid="69" grpId="0"/>
      <p:bldP spid="61" grpId="0" animBg="1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667782"/>
              </p:ext>
            </p:extLst>
          </p:nvPr>
        </p:nvGraphicFramePr>
        <p:xfrm>
          <a:off x="1135252" y="2187455"/>
          <a:ext cx="9589768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279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29211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4300" y="4314719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Operasi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58673" y="2199327"/>
            <a:ext cx="1785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Input dan 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686120" y="3183130"/>
            <a:ext cx="265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Pencarian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Elemen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 Array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752" y="4202645"/>
            <a:ext cx="235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Penghapusan</a:t>
            </a:r>
            <a:r>
              <a:rPr lang="en-US" sz="20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 </a:t>
            </a:r>
            <a:r>
              <a:rPr lang="en-US" sz="20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Elemen</a:t>
            </a:r>
            <a:r>
              <a:rPr lang="en-US" sz="20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 Array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894194" y="654346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62294" y="5257071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3" y="5043996"/>
            <a:ext cx="616476" cy="127005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879555" y="-824653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Contoh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Penghapusan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Elemen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Array</a:t>
              </a: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21DDC25A-232D-4F17-8E06-3747D87D1C8F}"/>
              </a:ext>
            </a:extLst>
          </p:cNvPr>
          <p:cNvSpPr/>
          <p:nvPr/>
        </p:nvSpPr>
        <p:spPr>
          <a:xfrm rot="5400000">
            <a:off x="3284300" y="5253523"/>
            <a:ext cx="292199" cy="2921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253BE6-42D8-4A63-A208-8D7B0ADB9EC3}"/>
              </a:ext>
            </a:extLst>
          </p:cNvPr>
          <p:cNvSpPr txBox="1"/>
          <p:nvPr/>
        </p:nvSpPr>
        <p:spPr>
          <a:xfrm>
            <a:off x="623422" y="5106491"/>
            <a:ext cx="265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 err="1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Pengeditan</a:t>
            </a:r>
            <a:r>
              <a:rPr lang="en-US" sz="2400" b="1" spc="-150" dirty="0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400" b="1" spc="-150" dirty="0" err="1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Elemen</a:t>
            </a:r>
            <a:r>
              <a:rPr lang="en-US" sz="2400" b="1" spc="-150" dirty="0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36" name="Picture 3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66826E-3C93-46D6-B26C-D1E3B0EBE89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t="20917" r="42392" b="23395"/>
          <a:stretch/>
        </p:blipFill>
        <p:spPr>
          <a:xfrm>
            <a:off x="7024079" y="1609286"/>
            <a:ext cx="3709388" cy="293283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49117F-FD75-4617-9FCF-734A53E6864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48549" r="44679" b="42953"/>
          <a:stretch/>
        </p:blipFill>
        <p:spPr>
          <a:xfrm>
            <a:off x="7836702" y="5189888"/>
            <a:ext cx="3202526" cy="5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8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9" grpId="0" animBg="1"/>
      <p:bldP spid="40" grpId="0"/>
      <p:bldP spid="45" grpId="0"/>
      <p:bldP spid="46" grpId="0"/>
      <p:bldP spid="47" grpId="0"/>
      <p:bldP spid="69" grpId="0"/>
      <p:bldP spid="61" grpId="0" animBg="1"/>
      <p:bldP spid="6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310262"/>
              </p:ext>
            </p:extLst>
          </p:nvPr>
        </p:nvGraphicFramePr>
        <p:xfrm>
          <a:off x="1135252" y="2187455"/>
          <a:ext cx="9589768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21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29211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4300" y="4314719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Operasi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58673" y="2199327"/>
            <a:ext cx="1785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Input dan 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686120" y="3183130"/>
            <a:ext cx="265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Pencarian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Elemen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 Array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752" y="4202645"/>
            <a:ext cx="235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Penghapusan</a:t>
            </a:r>
            <a:r>
              <a:rPr lang="en-US" sz="20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 </a:t>
            </a:r>
            <a:r>
              <a:rPr lang="en-US" sz="20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Elemen</a:t>
            </a:r>
            <a:r>
              <a:rPr lang="en-US" sz="20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 Array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894194" y="654346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69930" y="5445397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3" y="5043996"/>
            <a:ext cx="616476" cy="127005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879555" y="-824653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Contoh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Pengeditan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Elemen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Array</a:t>
              </a: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21DDC25A-232D-4F17-8E06-3747D87D1C8F}"/>
              </a:ext>
            </a:extLst>
          </p:cNvPr>
          <p:cNvSpPr/>
          <p:nvPr/>
        </p:nvSpPr>
        <p:spPr>
          <a:xfrm rot="5400000">
            <a:off x="3284300" y="5253523"/>
            <a:ext cx="292199" cy="2921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253BE6-42D8-4A63-A208-8D7B0ADB9EC3}"/>
              </a:ext>
            </a:extLst>
          </p:cNvPr>
          <p:cNvSpPr txBox="1"/>
          <p:nvPr/>
        </p:nvSpPr>
        <p:spPr>
          <a:xfrm>
            <a:off x="623422" y="5106491"/>
            <a:ext cx="265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 err="1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Pengeditan</a:t>
            </a:r>
            <a:r>
              <a:rPr lang="en-US" sz="2400" b="1" spc="-150" dirty="0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400" b="1" spc="-150" dirty="0" err="1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Elemen</a:t>
            </a:r>
            <a:r>
              <a:rPr lang="en-US" sz="2400" b="1" spc="-150" dirty="0">
                <a:solidFill>
                  <a:schemeClr val="accent3">
                    <a:lumMod val="7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DC53D0-866C-4F2F-A85C-39D8611A2AE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1" t="24412" r="52071" b="24324"/>
          <a:stretch/>
        </p:blipFill>
        <p:spPr>
          <a:xfrm>
            <a:off x="7412319" y="1607808"/>
            <a:ext cx="2852650" cy="3515720"/>
          </a:xfrm>
          <a:prstGeom prst="rect">
            <a:avLst/>
          </a:prstGeom>
        </p:spPr>
      </p:pic>
      <p:pic>
        <p:nvPicPr>
          <p:cNvPr id="38" name="Picture 3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FCAD29-7037-4AC7-AC66-DF52D5819DC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29327" r="51185" b="60304"/>
          <a:stretch/>
        </p:blipFill>
        <p:spPr>
          <a:xfrm>
            <a:off x="8450900" y="5287159"/>
            <a:ext cx="2563789" cy="7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1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9" grpId="0" animBg="1"/>
      <p:bldP spid="40" grpId="0"/>
      <p:bldP spid="45" grpId="0"/>
      <p:bldP spid="46" grpId="0"/>
      <p:bldP spid="47" grpId="0"/>
      <p:bldP spid="69" grpId="0"/>
      <p:bldP spid="61" grpId="0" animBg="1"/>
      <p:bldP spid="6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586A3A-2947-4984-9178-DBABCD0DCC87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264E264-DD70-4646-BAA1-28C3D136B5D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D0A2B7-37DA-44B5-B556-0ABE3E4424AD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Block Arc 23">
              <a:extLst>
                <a:ext uri="{FF2B5EF4-FFF2-40B4-BE49-F238E27FC236}">
                  <a16:creationId xmlns:a16="http://schemas.microsoft.com/office/drawing/2014/main" id="{441BC16F-E252-49AB-A3E1-FD579139E87D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E7A51F-FF2A-4E02-AF7C-07BBC559AFD1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63A68D-B7E2-4FD3-87E1-4CAEDCDCF53D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1E743D-9DAF-4458-8715-A2918E18E2E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Block Arc 23">
              <a:extLst>
                <a:ext uri="{FF2B5EF4-FFF2-40B4-BE49-F238E27FC236}">
                  <a16:creationId xmlns:a16="http://schemas.microsoft.com/office/drawing/2014/main" id="{6783AA61-A4A1-42D5-9F31-1C0FA68D90C8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C69E3E-2989-4186-BCC4-F6440FCA0620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F29246-AE56-4963-91FC-DB1A787E2612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581A7F-640E-433E-BA7B-43695ABB9DF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Block Arc 23">
              <a:extLst>
                <a:ext uri="{FF2B5EF4-FFF2-40B4-BE49-F238E27FC236}">
                  <a16:creationId xmlns:a16="http://schemas.microsoft.com/office/drawing/2014/main" id="{690B4485-9F6C-4470-B1E2-894042FF27BA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47212-0C1A-4FA5-A6C6-D979B7A7AC96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83DC93-E937-4880-919B-6CA649D1FEE2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4315459-6918-4894-9463-443A6BD9FACE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Block Arc 23">
              <a:extLst>
                <a:ext uri="{FF2B5EF4-FFF2-40B4-BE49-F238E27FC236}">
                  <a16:creationId xmlns:a16="http://schemas.microsoft.com/office/drawing/2014/main" id="{49630DE4-6D46-4715-B4B7-7E660BDAE14C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F1A277-9CB9-454D-B48C-E466E5870E65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73A0976-42D5-4238-A715-81580136926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D73AE7-4590-4EAE-8799-270555AAD7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Block Arc 23">
              <a:extLst>
                <a:ext uri="{FF2B5EF4-FFF2-40B4-BE49-F238E27FC236}">
                  <a16:creationId xmlns:a16="http://schemas.microsoft.com/office/drawing/2014/main" id="{18CC6915-A168-4BA3-80AB-A79D32DC350C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5440AC-4E7E-41BB-8D5B-464354488E7A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CC63BE9-3918-40F0-8E2C-32D60D76025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4A632C-5983-422B-8EA2-20C8AE4496D1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lock Arc 23">
              <a:extLst>
                <a:ext uri="{FF2B5EF4-FFF2-40B4-BE49-F238E27FC236}">
                  <a16:creationId xmlns:a16="http://schemas.microsoft.com/office/drawing/2014/main" id="{F8225959-D1BC-4B3E-960F-5B130636DBE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850D636-FC41-4B2B-85E0-68FACD8E2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9" t="81098" r="11211" b="346"/>
          <a:stretch/>
        </p:blipFill>
        <p:spPr>
          <a:xfrm>
            <a:off x="7152699" y="4058133"/>
            <a:ext cx="3477313" cy="18259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02CE4E-7676-4A19-8C7F-8340CAFF9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40986" r="41020" b="38717"/>
          <a:stretch/>
        </p:blipFill>
        <p:spPr>
          <a:xfrm>
            <a:off x="7241591" y="3173525"/>
            <a:ext cx="3395296" cy="19500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DE2D9C-B17D-4E9D-AB73-4B24ACF9A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8" t="72807" r="1091" b="4050"/>
          <a:stretch/>
        </p:blipFill>
        <p:spPr>
          <a:xfrm>
            <a:off x="9913807" y="3493039"/>
            <a:ext cx="583927" cy="164619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FC0B09-A531-489F-B6A8-671B4A60EC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0" t="38902" r="2044" b="35950"/>
          <a:stretch/>
        </p:blipFill>
        <p:spPr>
          <a:xfrm>
            <a:off x="6896860" y="3283145"/>
            <a:ext cx="963073" cy="214673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1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FD6801B-A7E9-41CD-B42A-846E0254B234}"/>
              </a:ext>
            </a:extLst>
          </p:cNvPr>
          <p:cNvSpPr txBox="1"/>
          <p:nvPr/>
        </p:nvSpPr>
        <p:spPr>
          <a:xfrm>
            <a:off x="6863664" y="2090438"/>
            <a:ext cx="4136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3512A"/>
                </a:solidFill>
                <a:latin typeface="Amellinda Weddings" pitchFamily="50" charset="0"/>
              </a:rPr>
              <a:t>Thank You </a:t>
            </a:r>
            <a:r>
              <a:rPr lang="en-US" sz="4400" b="1" dirty="0">
                <a:solidFill>
                  <a:srgbClr val="53512A"/>
                </a:solidFill>
                <a:latin typeface="Amellinda Weddings" pitchFamily="50" charset="0"/>
                <a:sym typeface="Wingdings" panose="05000000000000000000" pitchFamily="2" charset="2"/>
              </a:rPr>
              <a:t></a:t>
            </a:r>
            <a:endParaRPr lang="en-US" sz="4400" b="1" dirty="0">
              <a:solidFill>
                <a:srgbClr val="53512A"/>
              </a:solidFill>
              <a:latin typeface="Amellinda Weddings" pitchFamily="50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8968913-E6A0-40CF-A95E-96A189A25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32" y="3012054"/>
            <a:ext cx="2762623" cy="3190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3DF9660-9478-444E-81BF-5754A3132C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0810" r="-1140" b="-3190"/>
          <a:stretch/>
        </p:blipFill>
        <p:spPr>
          <a:xfrm>
            <a:off x="798273" y="4390150"/>
            <a:ext cx="1498020" cy="186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61F2BE6-E538-46B0-8846-155617B06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967784" y="1259273"/>
            <a:ext cx="2484013" cy="2176326"/>
          </a:xfrm>
          <a:prstGeom prst="rect">
            <a:avLst/>
          </a:prstGeom>
          <a:effectLst>
            <a:outerShdw blurRad="1016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1212B2C-B3B5-4AE8-A172-3D05BF706971}"/>
              </a:ext>
            </a:extLst>
          </p:cNvPr>
          <p:cNvSpPr txBox="1"/>
          <p:nvPr/>
        </p:nvSpPr>
        <p:spPr>
          <a:xfrm>
            <a:off x="3538360" y="1737662"/>
            <a:ext cx="1399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solidFill>
                  <a:srgbClr val="F4E0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chins Font" panose="02000503000000000000" pitchFamily="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95998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ounded Rectangle 218"/>
          <p:cNvSpPr/>
          <p:nvPr/>
        </p:nvSpPr>
        <p:spPr>
          <a:xfrm>
            <a:off x="728457" y="590588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5000">
                <a:srgbClr val="543926">
                  <a:alpha val="73000"/>
                </a:srgbClr>
              </a:gs>
              <a:gs pos="34000">
                <a:schemeClr val="tx1">
                  <a:lumMod val="95000"/>
                  <a:lumOff val="5000"/>
                  <a:alpha val="74000"/>
                </a:schemeClr>
              </a:gs>
            </a:gsLst>
            <a:lin ang="5400000" scaled="1"/>
          </a:gradFill>
          <a:ln w="104775" cap="rnd">
            <a:solidFill>
              <a:schemeClr val="bg1"/>
            </a:solidFill>
            <a:prstDash val="dash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29" name="Oval 228"/>
          <p:cNvSpPr/>
          <p:nvPr/>
        </p:nvSpPr>
        <p:spPr>
          <a:xfrm>
            <a:off x="10580688" y="6646863"/>
            <a:ext cx="68262" cy="68262"/>
          </a:xfrm>
          <a:prstGeom prst="ellipse">
            <a:avLst/>
          </a:prstGeom>
          <a:solidFill>
            <a:srgbClr val="C19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6" name="Rectangle 99"/>
          <p:cNvSpPr/>
          <p:nvPr/>
        </p:nvSpPr>
        <p:spPr>
          <a:xfrm rot="5400000" flipH="1">
            <a:off x="-2214939" y="2896501"/>
            <a:ext cx="6304055" cy="1948415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E6CCB2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1" name="Rectangle 99"/>
          <p:cNvSpPr/>
          <p:nvPr/>
        </p:nvSpPr>
        <p:spPr>
          <a:xfrm rot="5400000" flipH="1">
            <a:off x="-1857873" y="3357932"/>
            <a:ext cx="5347397" cy="1652737"/>
          </a:xfrm>
          <a:custGeom>
            <a:avLst/>
            <a:gdLst>
              <a:gd name="connsiteX0" fmla="*/ 0 w 5669755"/>
              <a:gd name="connsiteY0" fmla="*/ 0 h 2173824"/>
              <a:gd name="connsiteX1" fmla="*/ 5669755 w 5669755"/>
              <a:gd name="connsiteY1" fmla="*/ 0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0 h 2173824"/>
              <a:gd name="connsiteX1" fmla="*/ 3873039 w 5669755"/>
              <a:gd name="connsiteY1" fmla="*/ 1572126 h 2173824"/>
              <a:gd name="connsiteX2" fmla="*/ 5669755 w 5669755"/>
              <a:gd name="connsiteY2" fmla="*/ 2173824 h 2173824"/>
              <a:gd name="connsiteX3" fmla="*/ 0 w 5669755"/>
              <a:gd name="connsiteY3" fmla="*/ 2173824 h 2173824"/>
              <a:gd name="connsiteX4" fmla="*/ 0 w 5669755"/>
              <a:gd name="connsiteY4" fmla="*/ 0 h 2173824"/>
              <a:gd name="connsiteX0" fmla="*/ 0 w 5669755"/>
              <a:gd name="connsiteY0" fmla="*/ 47909 h 2221733"/>
              <a:gd name="connsiteX1" fmla="*/ 3873039 w 5669755"/>
              <a:gd name="connsiteY1" fmla="*/ 1620035 h 2221733"/>
              <a:gd name="connsiteX2" fmla="*/ 5669755 w 5669755"/>
              <a:gd name="connsiteY2" fmla="*/ 2221733 h 2221733"/>
              <a:gd name="connsiteX3" fmla="*/ 0 w 5669755"/>
              <a:gd name="connsiteY3" fmla="*/ 2221733 h 2221733"/>
              <a:gd name="connsiteX4" fmla="*/ 0 w 5669755"/>
              <a:gd name="connsiteY4" fmla="*/ 47909 h 2221733"/>
              <a:gd name="connsiteX0" fmla="*/ 0 w 5669755"/>
              <a:gd name="connsiteY0" fmla="*/ 63821 h 1644087"/>
              <a:gd name="connsiteX1" fmla="*/ 3873039 w 5669755"/>
              <a:gd name="connsiteY1" fmla="*/ 1042389 h 1644087"/>
              <a:gd name="connsiteX2" fmla="*/ 5669755 w 5669755"/>
              <a:gd name="connsiteY2" fmla="*/ 1644087 h 1644087"/>
              <a:gd name="connsiteX3" fmla="*/ 0 w 5669755"/>
              <a:gd name="connsiteY3" fmla="*/ 1644087 h 1644087"/>
              <a:gd name="connsiteX4" fmla="*/ 0 w 5669755"/>
              <a:gd name="connsiteY4" fmla="*/ 63821 h 1644087"/>
              <a:gd name="connsiteX0" fmla="*/ 0 w 5685797"/>
              <a:gd name="connsiteY0" fmla="*/ 54519 h 1939585"/>
              <a:gd name="connsiteX1" fmla="*/ 3889081 w 5685797"/>
              <a:gd name="connsiteY1" fmla="*/ 1337887 h 1939585"/>
              <a:gd name="connsiteX2" fmla="*/ 5685797 w 5685797"/>
              <a:gd name="connsiteY2" fmla="*/ 1939585 h 1939585"/>
              <a:gd name="connsiteX3" fmla="*/ 16042 w 5685797"/>
              <a:gd name="connsiteY3" fmla="*/ 1939585 h 1939585"/>
              <a:gd name="connsiteX4" fmla="*/ 0 w 5685797"/>
              <a:gd name="connsiteY4" fmla="*/ 54519 h 1939585"/>
              <a:gd name="connsiteX0" fmla="*/ 0 w 6407692"/>
              <a:gd name="connsiteY0" fmla="*/ 54519 h 1987711"/>
              <a:gd name="connsiteX1" fmla="*/ 3889081 w 6407692"/>
              <a:gd name="connsiteY1" fmla="*/ 1337887 h 1987711"/>
              <a:gd name="connsiteX2" fmla="*/ 6407692 w 6407692"/>
              <a:gd name="connsiteY2" fmla="*/ 1987711 h 1987711"/>
              <a:gd name="connsiteX3" fmla="*/ 16042 w 6407692"/>
              <a:gd name="connsiteY3" fmla="*/ 1939585 h 1987711"/>
              <a:gd name="connsiteX4" fmla="*/ 0 w 6407692"/>
              <a:gd name="connsiteY4" fmla="*/ 54519 h 1987711"/>
              <a:gd name="connsiteX0" fmla="*/ 0 w 6407692"/>
              <a:gd name="connsiteY0" fmla="*/ 61805 h 1994997"/>
              <a:gd name="connsiteX1" fmla="*/ 3889081 w 6407692"/>
              <a:gd name="connsiteY1" fmla="*/ 1345173 h 1994997"/>
              <a:gd name="connsiteX2" fmla="*/ 6407692 w 6407692"/>
              <a:gd name="connsiteY2" fmla="*/ 1994997 h 1994997"/>
              <a:gd name="connsiteX3" fmla="*/ 16042 w 6407692"/>
              <a:gd name="connsiteY3" fmla="*/ 1946871 h 1994997"/>
              <a:gd name="connsiteX4" fmla="*/ 0 w 6407692"/>
              <a:gd name="connsiteY4" fmla="*/ 61805 h 199499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1465 h 1984657"/>
              <a:gd name="connsiteX1" fmla="*/ 3889081 w 6407692"/>
              <a:gd name="connsiteY1" fmla="*/ 1334833 h 1984657"/>
              <a:gd name="connsiteX2" fmla="*/ 6407692 w 6407692"/>
              <a:gd name="connsiteY2" fmla="*/ 1984657 h 1984657"/>
              <a:gd name="connsiteX3" fmla="*/ 16042 w 6407692"/>
              <a:gd name="connsiteY3" fmla="*/ 1936531 h 1984657"/>
              <a:gd name="connsiteX4" fmla="*/ 0 w 6407692"/>
              <a:gd name="connsiteY4" fmla="*/ 51465 h 1984657"/>
              <a:gd name="connsiteX0" fmla="*/ 0 w 6407692"/>
              <a:gd name="connsiteY0" fmla="*/ 54635 h 1987827"/>
              <a:gd name="connsiteX1" fmla="*/ 3937207 w 6407692"/>
              <a:gd name="connsiteY1" fmla="*/ 1209666 h 1987827"/>
              <a:gd name="connsiteX2" fmla="*/ 6407692 w 6407692"/>
              <a:gd name="connsiteY2" fmla="*/ 1987827 h 1987827"/>
              <a:gd name="connsiteX3" fmla="*/ 16042 w 6407692"/>
              <a:gd name="connsiteY3" fmla="*/ 1939701 h 1987827"/>
              <a:gd name="connsiteX4" fmla="*/ 0 w 6407692"/>
              <a:gd name="connsiteY4" fmla="*/ 54635 h 1987827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55927 h 1989119"/>
              <a:gd name="connsiteX1" fmla="*/ 3536154 w 6407692"/>
              <a:gd name="connsiteY1" fmla="*/ 1162831 h 1989119"/>
              <a:gd name="connsiteX2" fmla="*/ 6407692 w 6407692"/>
              <a:gd name="connsiteY2" fmla="*/ 1989119 h 1989119"/>
              <a:gd name="connsiteX3" fmla="*/ 16042 w 6407692"/>
              <a:gd name="connsiteY3" fmla="*/ 1940993 h 1989119"/>
              <a:gd name="connsiteX4" fmla="*/ 0 w 6407692"/>
              <a:gd name="connsiteY4" fmla="*/ 55927 h 1989119"/>
              <a:gd name="connsiteX0" fmla="*/ 0 w 6407692"/>
              <a:gd name="connsiteY0" fmla="*/ 48513 h 1981705"/>
              <a:gd name="connsiteX1" fmla="*/ 3536154 w 6407692"/>
              <a:gd name="connsiteY1" fmla="*/ 1155417 h 1981705"/>
              <a:gd name="connsiteX2" fmla="*/ 6407692 w 6407692"/>
              <a:gd name="connsiteY2" fmla="*/ 1981705 h 1981705"/>
              <a:gd name="connsiteX3" fmla="*/ 16042 w 6407692"/>
              <a:gd name="connsiteY3" fmla="*/ 1933579 h 1981705"/>
              <a:gd name="connsiteX4" fmla="*/ 0 w 6407692"/>
              <a:gd name="connsiteY4" fmla="*/ 48513 h 1981705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  <a:gd name="connsiteX0" fmla="*/ 0 w 6407692"/>
              <a:gd name="connsiteY0" fmla="*/ 47254 h 1980446"/>
              <a:gd name="connsiteX1" fmla="*/ 3536154 w 6407692"/>
              <a:gd name="connsiteY1" fmla="*/ 1154158 h 1980446"/>
              <a:gd name="connsiteX2" fmla="*/ 6407692 w 6407692"/>
              <a:gd name="connsiteY2" fmla="*/ 1980446 h 1980446"/>
              <a:gd name="connsiteX3" fmla="*/ 16042 w 6407692"/>
              <a:gd name="connsiteY3" fmla="*/ 1932320 h 1980446"/>
              <a:gd name="connsiteX4" fmla="*/ 0 w 6407692"/>
              <a:gd name="connsiteY4" fmla="*/ 47254 h 19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692" h="1980446">
                <a:moveTo>
                  <a:pt x="0" y="47254"/>
                </a:moveTo>
                <a:cubicBezTo>
                  <a:pt x="2494171" y="-343104"/>
                  <a:pt x="865522" y="1833275"/>
                  <a:pt x="3536154" y="1154158"/>
                </a:cubicBezTo>
                <a:cubicBezTo>
                  <a:pt x="4776743" y="841377"/>
                  <a:pt x="4589586" y="1747796"/>
                  <a:pt x="6407692" y="1980446"/>
                </a:cubicBezTo>
                <a:lnTo>
                  <a:pt x="16042" y="1932320"/>
                </a:lnTo>
                <a:lnTo>
                  <a:pt x="0" y="47254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1416120">
            <a:off x="-155901" y="4659681"/>
            <a:ext cx="1717185" cy="2496899"/>
          </a:xfrm>
          <a:prstGeom prst="rect">
            <a:avLst/>
          </a:prstGeom>
        </p:spPr>
      </p:pic>
      <p:sp>
        <p:nvSpPr>
          <p:cNvPr id="206" name="Oval 205"/>
          <p:cNvSpPr/>
          <p:nvPr/>
        </p:nvSpPr>
        <p:spPr>
          <a:xfrm>
            <a:off x="2266537" y="6016145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7" name="Oval 206"/>
          <p:cNvSpPr/>
          <p:nvPr/>
        </p:nvSpPr>
        <p:spPr>
          <a:xfrm>
            <a:off x="2131589" y="5023444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9" name="Oval 208"/>
          <p:cNvSpPr/>
          <p:nvPr/>
        </p:nvSpPr>
        <p:spPr>
          <a:xfrm>
            <a:off x="1231104" y="4523854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0" name="Oval 209"/>
          <p:cNvSpPr/>
          <p:nvPr/>
        </p:nvSpPr>
        <p:spPr>
          <a:xfrm>
            <a:off x="2087052" y="4616776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1" name="Oval 210"/>
          <p:cNvSpPr/>
          <p:nvPr/>
        </p:nvSpPr>
        <p:spPr>
          <a:xfrm>
            <a:off x="2184647" y="5524637"/>
            <a:ext cx="268970" cy="28434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2" name="Oval 211"/>
          <p:cNvSpPr/>
          <p:nvPr/>
        </p:nvSpPr>
        <p:spPr>
          <a:xfrm>
            <a:off x="2599518" y="5696016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3" name="Oval 212"/>
          <p:cNvSpPr/>
          <p:nvPr/>
        </p:nvSpPr>
        <p:spPr>
          <a:xfrm>
            <a:off x="2503654" y="5318399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4" name="Oval 213"/>
          <p:cNvSpPr/>
          <p:nvPr/>
        </p:nvSpPr>
        <p:spPr>
          <a:xfrm>
            <a:off x="1639357" y="4512551"/>
            <a:ext cx="129190" cy="13657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5" name="Oval 214"/>
          <p:cNvSpPr/>
          <p:nvPr/>
        </p:nvSpPr>
        <p:spPr>
          <a:xfrm>
            <a:off x="1903532" y="4322735"/>
            <a:ext cx="70096" cy="7410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6" name="Oval 215"/>
          <p:cNvSpPr/>
          <p:nvPr/>
        </p:nvSpPr>
        <p:spPr>
          <a:xfrm>
            <a:off x="1581487" y="4911238"/>
            <a:ext cx="182358" cy="192782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3" name="Rectangle 22">
            <a:extLst>
              <a:ext uri="{FF2B5EF4-FFF2-40B4-BE49-F238E27FC236}">
                <a16:creationId xmlns:a16="http://schemas.microsoft.com/office/drawing/2014/main" id="{6A39F5E2-EDBB-4BE3-9729-73B13339D539}"/>
              </a:ext>
            </a:extLst>
          </p:cNvPr>
          <p:cNvSpPr/>
          <p:nvPr/>
        </p:nvSpPr>
        <p:spPr>
          <a:xfrm flipH="1">
            <a:off x="7725220" y="41703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7F5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F093618-347F-4B98-BAA3-F69758B42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33182" y="5190446"/>
            <a:ext cx="2693149" cy="2285287"/>
          </a:xfrm>
          <a:prstGeom prst="rect">
            <a:avLst/>
          </a:prstGeom>
        </p:spPr>
      </p:pic>
      <p:sp>
        <p:nvSpPr>
          <p:cNvPr id="184" name="Rectangle 22">
            <a:extLst>
              <a:ext uri="{FF2B5EF4-FFF2-40B4-BE49-F238E27FC236}">
                <a16:creationId xmlns:a16="http://schemas.microsoft.com/office/drawing/2014/main" id="{A1821363-109F-4B07-BFDE-99FA4A9E218F}"/>
              </a:ext>
            </a:extLst>
          </p:cNvPr>
          <p:cNvSpPr/>
          <p:nvPr/>
        </p:nvSpPr>
        <p:spPr>
          <a:xfrm flipH="1">
            <a:off x="7877620" y="4322735"/>
            <a:ext cx="4677749" cy="2822035"/>
          </a:xfrm>
          <a:custGeom>
            <a:avLst/>
            <a:gdLst>
              <a:gd name="connsiteX0" fmla="*/ 0 w 7750629"/>
              <a:gd name="connsiteY0" fmla="*/ 0 h 4666343"/>
              <a:gd name="connsiteX1" fmla="*/ 7750629 w 7750629"/>
              <a:gd name="connsiteY1" fmla="*/ 0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7750629 w 7750629"/>
              <a:gd name="connsiteY2" fmla="*/ 4666343 h 4666343"/>
              <a:gd name="connsiteX3" fmla="*/ 0 w 7750629"/>
              <a:gd name="connsiteY3" fmla="*/ 4666343 h 4666343"/>
              <a:gd name="connsiteX4" fmla="*/ 0 w 7750629"/>
              <a:gd name="connsiteY4" fmla="*/ 0 h 4666343"/>
              <a:gd name="connsiteX0" fmla="*/ 0 w 7750629"/>
              <a:gd name="connsiteY0" fmla="*/ 0 h 4666343"/>
              <a:gd name="connsiteX1" fmla="*/ 1988457 w 7750629"/>
              <a:gd name="connsiteY1" fmla="*/ 1030514 h 4666343"/>
              <a:gd name="connsiteX2" fmla="*/ 4470400 w 7750629"/>
              <a:gd name="connsiteY2" fmla="*/ 2859314 h 4666343"/>
              <a:gd name="connsiteX3" fmla="*/ 7750629 w 7750629"/>
              <a:gd name="connsiteY3" fmla="*/ 4666343 h 4666343"/>
              <a:gd name="connsiteX4" fmla="*/ 0 w 7750629"/>
              <a:gd name="connsiteY4" fmla="*/ 4666343 h 4666343"/>
              <a:gd name="connsiteX5" fmla="*/ 0 w 7750629"/>
              <a:gd name="connsiteY5" fmla="*/ 0 h 4666343"/>
              <a:gd name="connsiteX0" fmla="*/ 0 w 7750629"/>
              <a:gd name="connsiteY0" fmla="*/ 12227 h 4678570"/>
              <a:gd name="connsiteX1" fmla="*/ 1988457 w 7750629"/>
              <a:gd name="connsiteY1" fmla="*/ 1042741 h 4678570"/>
              <a:gd name="connsiteX2" fmla="*/ 4470400 w 7750629"/>
              <a:gd name="connsiteY2" fmla="*/ 2871541 h 4678570"/>
              <a:gd name="connsiteX3" fmla="*/ 7750629 w 7750629"/>
              <a:gd name="connsiteY3" fmla="*/ 4678570 h 4678570"/>
              <a:gd name="connsiteX4" fmla="*/ 0 w 7750629"/>
              <a:gd name="connsiteY4" fmla="*/ 4678570 h 4678570"/>
              <a:gd name="connsiteX5" fmla="*/ 0 w 7750629"/>
              <a:gd name="connsiteY5" fmla="*/ 12227 h 4678570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470400 w 7750629"/>
              <a:gd name="connsiteY2" fmla="*/ 2869602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10288 h 4676631"/>
              <a:gd name="connsiteX1" fmla="*/ 1988457 w 7750629"/>
              <a:gd name="connsiteY1" fmla="*/ 1040802 h 4676631"/>
              <a:gd name="connsiteX2" fmla="*/ 4325257 w 7750629"/>
              <a:gd name="connsiteY2" fmla="*/ 2695430 h 4676631"/>
              <a:gd name="connsiteX3" fmla="*/ 7750629 w 7750629"/>
              <a:gd name="connsiteY3" fmla="*/ 4676631 h 4676631"/>
              <a:gd name="connsiteX4" fmla="*/ 0 w 7750629"/>
              <a:gd name="connsiteY4" fmla="*/ 4676631 h 4676631"/>
              <a:gd name="connsiteX5" fmla="*/ 0 w 7750629"/>
              <a:gd name="connsiteY5" fmla="*/ 10288 h 4676631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  <a:gd name="connsiteX0" fmla="*/ 0 w 7750629"/>
              <a:gd name="connsiteY0" fmla="*/ 9527 h 4675870"/>
              <a:gd name="connsiteX1" fmla="*/ 1988457 w 7750629"/>
              <a:gd name="connsiteY1" fmla="*/ 1040041 h 4675870"/>
              <a:gd name="connsiteX2" fmla="*/ 4325257 w 7750629"/>
              <a:gd name="connsiteY2" fmla="*/ 2694669 h 4675870"/>
              <a:gd name="connsiteX3" fmla="*/ 7750629 w 7750629"/>
              <a:gd name="connsiteY3" fmla="*/ 4675870 h 4675870"/>
              <a:gd name="connsiteX4" fmla="*/ 0 w 7750629"/>
              <a:gd name="connsiteY4" fmla="*/ 4675870 h 4675870"/>
              <a:gd name="connsiteX5" fmla="*/ 0 w 7750629"/>
              <a:gd name="connsiteY5" fmla="*/ 9527 h 467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629" h="4675870">
                <a:moveTo>
                  <a:pt x="0" y="9527"/>
                </a:moveTo>
                <a:cubicBezTo>
                  <a:pt x="1461104" y="-111425"/>
                  <a:pt x="295124" y="957793"/>
                  <a:pt x="1988457" y="1040041"/>
                </a:cubicBezTo>
                <a:cubicBezTo>
                  <a:pt x="3497942" y="1107774"/>
                  <a:pt x="2583543" y="2786592"/>
                  <a:pt x="4325257" y="2694669"/>
                </a:cubicBezTo>
                <a:cubicBezTo>
                  <a:pt x="6033105" y="2701926"/>
                  <a:pt x="5317066" y="4596041"/>
                  <a:pt x="7750629" y="4675870"/>
                </a:cubicBezTo>
                <a:lnTo>
                  <a:pt x="0" y="4675870"/>
                </a:lnTo>
                <a:lnTo>
                  <a:pt x="0" y="9527"/>
                </a:lnTo>
                <a:close/>
              </a:path>
            </a:pathLst>
          </a:custGeom>
          <a:solidFill>
            <a:srgbClr val="E6CCB2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4AB31F1F-104E-4D51-BFE6-32456915C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1" r="47572"/>
          <a:stretch/>
        </p:blipFill>
        <p:spPr>
          <a:xfrm rot="3912642">
            <a:off x="188978" y="5666429"/>
            <a:ext cx="1211467" cy="1761551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4F2D196-D06A-4233-8E1E-2550314A4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9296">
            <a:off x="2597545" y="148746"/>
            <a:ext cx="1850723" cy="19373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2D970B-CBE3-4A4D-85B3-B32057B6C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695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64D914-AC69-45D4-A7AE-FA5FAC2D2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CF7C7E-E8B5-476D-80CB-DA5556E8C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19" y="-372765"/>
            <a:ext cx="2697838" cy="269783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FD16DD7-7EE3-46EF-B018-E2CC4682E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2332" y="-151268"/>
            <a:ext cx="1928248" cy="1928248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7E32FB-B4EB-4B56-A6FC-B67CFCC37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78985" y="4637094"/>
            <a:ext cx="2693149" cy="22852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EE673B-BC9B-4AFC-A99C-638C7F42E44F}"/>
              </a:ext>
            </a:extLst>
          </p:cNvPr>
          <p:cNvSpPr txBox="1"/>
          <p:nvPr/>
        </p:nvSpPr>
        <p:spPr>
          <a:xfrm>
            <a:off x="2789455" y="3100295"/>
            <a:ext cx="6613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Dimensi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916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" dur="175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450" fill="hold"/>
                                            <p:tgtEl>
                                              <p:spTgt spid="1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" dur="12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5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" dur="17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8" dur="16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12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1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2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" dur="11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4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35" presetClass="emph" presetSubtype="0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6" dur="14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8" presetClass="emph" presetSubtype="0" repeatCount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20000">
                                          <p:cBhvr>
                                            <p:cTn id="62" dur="175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1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2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4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5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6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8" dur="32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9" dur="640" fill="hold">
                                              <p:stCondLst>
                                                <p:cond delay="64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0" dur="640" fill="hold">
                                              <p:stCondLst>
                                                <p:cond delay="128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640" fill="hold">
                                              <p:stCondLst>
                                                <p:cond delay="192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2" dur="640" fill="hold">
                                              <p:stCondLst>
                                                <p:cond delay="256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6" grpId="0" animBg="1"/>
          <p:bldP spid="186" grpId="1" animBg="1"/>
          <p:bldP spid="191" grpId="0" animBg="1"/>
          <p:bldP spid="191" grpId="1" animBg="1"/>
          <p:bldP spid="206" grpId="0" animBg="1"/>
          <p:bldP spid="206" grpId="1" animBg="1"/>
          <p:bldP spid="207" grpId="0" animBg="1"/>
          <p:bldP spid="207" grpId="1" animBg="1"/>
          <p:bldP spid="209" grpId="0" animBg="1"/>
          <p:bldP spid="209" grpId="1" animBg="1"/>
          <p:bldP spid="210" grpId="0" animBg="1"/>
          <p:bldP spid="210" grpId="1" animBg="1"/>
          <p:bldP spid="211" grpId="0" animBg="1"/>
          <p:bldP spid="211" grpId="1" animBg="1"/>
          <p:bldP spid="212" grpId="0" animBg="1"/>
          <p:bldP spid="212" grpId="1" animBg="1"/>
          <p:bldP spid="213" grpId="0" animBg="1"/>
          <p:bldP spid="213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31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99CEFC-BB6B-4792-A59E-1F155F38F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126" y="0"/>
            <a:ext cx="61722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1F1F0E-18A7-4E79-9E77-FC31B8DC3577}"/>
              </a:ext>
            </a:extLst>
          </p:cNvPr>
          <p:cNvSpPr txBox="1"/>
          <p:nvPr/>
        </p:nvSpPr>
        <p:spPr>
          <a:xfrm>
            <a:off x="2044895" y="2750348"/>
            <a:ext cx="270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A4852"/>
                </a:solidFill>
                <a:latin typeface="Amellinda Weddings" pitchFamily="50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A09FD-3E32-4444-9425-81BE2664CDA6}"/>
              </a:ext>
            </a:extLst>
          </p:cNvPr>
          <p:cNvSpPr txBox="1"/>
          <p:nvPr/>
        </p:nvSpPr>
        <p:spPr>
          <a:xfrm>
            <a:off x="1960626" y="322360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                  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ochins Font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47432-EE5A-4EA9-871C-D835CCC2B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7550" y="2281381"/>
            <a:ext cx="5137941" cy="5999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62919-08BF-4EB6-946B-963E77235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93677" y="-1136073"/>
            <a:ext cx="4160142" cy="48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7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77554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8974" y="5153832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BE7E02E0-7615-4864-8C27-7E6DC717B662}"/>
              </a:ext>
            </a:extLst>
          </p:cNvPr>
          <p:cNvSpPr/>
          <p:nvPr/>
        </p:nvSpPr>
        <p:spPr>
          <a:xfrm rot="10800000">
            <a:off x="3767710" y="3368439"/>
            <a:ext cx="1697065" cy="1158075"/>
          </a:xfrm>
          <a:prstGeom prst="homePlat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89DCF643-BD2A-43E6-B966-4108EAB0F3E7}"/>
              </a:ext>
            </a:extLst>
          </p:cNvPr>
          <p:cNvSpPr/>
          <p:nvPr/>
        </p:nvSpPr>
        <p:spPr>
          <a:xfrm flipV="1">
            <a:off x="1330641" y="4771875"/>
            <a:ext cx="1725444" cy="1087869"/>
          </a:xfrm>
          <a:prstGeom prst="homePlat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915362EE-0676-4795-82F2-30F283924E5A}"/>
              </a:ext>
            </a:extLst>
          </p:cNvPr>
          <p:cNvSpPr/>
          <p:nvPr/>
        </p:nvSpPr>
        <p:spPr>
          <a:xfrm flipV="1">
            <a:off x="1364296" y="1905978"/>
            <a:ext cx="1763266" cy="1134245"/>
          </a:xfrm>
          <a:prstGeom prst="homePlat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Dimensi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48041" y="2199327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Array 1 </a:t>
            </a:r>
            <a:r>
              <a:rPr lang="en-US" sz="2400" b="1" spc="-150" dirty="0" err="1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chemeClr val="accent6">
                  <a:lumMod val="75000"/>
                </a:schemeClr>
              </a:solidFill>
              <a:latin typeface="Bochins Font" panose="020005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1322760" y="3606078"/>
            <a:ext cx="19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Array 2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28482"/>
              </a:solidFill>
              <a:latin typeface="Bochins Font" panose="020005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936" y="5122803"/>
            <a:ext cx="20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Array 3 </a:t>
            </a:r>
            <a:r>
              <a:rPr lang="en-US" sz="24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6BD60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940353" y="1500208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0888" y="5682799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41" y="4777392"/>
            <a:ext cx="616476" cy="127005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381D191-51EE-433D-A201-75F730240461}"/>
              </a:ext>
            </a:extLst>
          </p:cNvPr>
          <p:cNvSpPr txBox="1"/>
          <p:nvPr/>
        </p:nvSpPr>
        <p:spPr>
          <a:xfrm>
            <a:off x="1307114" y="1853078"/>
            <a:ext cx="18556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Elemen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array yang </a:t>
            </a:r>
          </a:p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memiliki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buah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baris/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kolom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dan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dapat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diakses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oleh program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menggunakan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suatu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indeks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tertentu</a:t>
            </a:r>
            <a:endParaRPr lang="en-US" sz="1150" dirty="0">
              <a:solidFill>
                <a:srgbClr val="3C685B"/>
              </a:solidFill>
              <a:latin typeface="Bochins Font" panose="02000503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F24602-B611-42EE-B6E0-364FB07D59B6}"/>
              </a:ext>
            </a:extLst>
          </p:cNvPr>
          <p:cNvSpPr txBox="1"/>
          <p:nvPr/>
        </p:nvSpPr>
        <p:spPr>
          <a:xfrm>
            <a:off x="4129947" y="3378295"/>
            <a:ext cx="14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Elemen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hanya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memiliki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satu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buah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baris/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kolom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dan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sering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digambarkan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sebagai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sebauh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matriks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bentuk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grid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DC7054-A566-4F4D-BF20-ED6C41A56043}"/>
              </a:ext>
            </a:extLst>
          </p:cNvPr>
          <p:cNvSpPr txBox="1"/>
          <p:nvPr/>
        </p:nvSpPr>
        <p:spPr>
          <a:xfrm>
            <a:off x="1277113" y="4761811"/>
            <a:ext cx="1618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Elemen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memiliki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baris,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kolom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,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ukuran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banyak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daripada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dikembangkan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kelebih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924310" y="-812362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Contoh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Array 1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Dimensi</a:t>
              </a:r>
              <a:endParaRPr lang="en-US" sz="1200" b="1" dirty="0">
                <a:solidFill>
                  <a:srgbClr val="522C22"/>
                </a:solidFill>
                <a:latin typeface="Amellinda Weddings" pitchFamily="50" charset="0"/>
              </a:endParaRP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4189E2-CE88-4D1B-9B58-6C6B95FF4DF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5" t="12261" r="40525" b="9933"/>
          <a:stretch/>
        </p:blipFill>
        <p:spPr>
          <a:xfrm>
            <a:off x="6823622" y="1786489"/>
            <a:ext cx="4045618" cy="37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44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5" grpId="0"/>
      <p:bldP spid="46" grpId="0"/>
      <p:bldP spid="47" grpId="0"/>
      <p:bldP spid="62" grpId="0"/>
      <p:bldP spid="63" grpId="0"/>
      <p:bldP spid="64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218">
            <a:extLst>
              <a:ext uri="{FF2B5EF4-FFF2-40B4-BE49-F238E27FC236}">
                <a16:creationId xmlns:a16="http://schemas.microsoft.com/office/drawing/2014/main" id="{B3720C73-CB88-40E1-8E47-8FD789E1BA56}"/>
              </a:ext>
            </a:extLst>
          </p:cNvPr>
          <p:cNvSpPr/>
          <p:nvPr/>
        </p:nvSpPr>
        <p:spPr>
          <a:xfrm>
            <a:off x="493773" y="563101"/>
            <a:ext cx="10852150" cy="5696955"/>
          </a:xfrm>
          <a:prstGeom prst="roundRect">
            <a:avLst>
              <a:gd name="adj" fmla="val 7456"/>
            </a:avLst>
          </a:prstGeom>
          <a:gradFill>
            <a:gsLst>
              <a:gs pos="94000">
                <a:srgbClr val="543926">
                  <a:alpha val="79000"/>
                </a:srgbClr>
              </a:gs>
              <a:gs pos="33000">
                <a:schemeClr val="bg1">
                  <a:lumMod val="95000"/>
                  <a:alpha val="45000"/>
                </a:schemeClr>
              </a:gs>
            </a:gsLst>
            <a:lin ang="5400000" scaled="1"/>
          </a:gradFill>
          <a:ln w="104775" cap="rnd">
            <a:solidFill>
              <a:srgbClr val="543926"/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2B85C4F7-4691-46CD-9687-8E801250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801094"/>
              </p:ext>
            </p:extLst>
          </p:nvPr>
        </p:nvGraphicFramePr>
        <p:xfrm>
          <a:off x="1859927" y="2193135"/>
          <a:ext cx="8119842" cy="341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A7D9DE-0CF0-47EA-8701-83D4300CBC26}"/>
              </a:ext>
            </a:extLst>
          </p:cNvPr>
          <p:cNvGrpSpPr/>
          <p:nvPr/>
        </p:nvGrpSpPr>
        <p:grpSpPr>
          <a:xfrm>
            <a:off x="10262263" y="4341276"/>
            <a:ext cx="1929738" cy="2516724"/>
            <a:chOff x="10262263" y="4341276"/>
            <a:chExt cx="1929738" cy="251672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964787C-89DD-4F9D-B39A-6ACAADB40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08" b="28774"/>
            <a:stretch/>
          </p:blipFill>
          <p:spPr>
            <a:xfrm>
              <a:off x="10499845" y="4341276"/>
              <a:ext cx="1692156" cy="251672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5A4873-4A76-4C0D-B42D-C02F2111D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409"/>
            <a:stretch/>
          </p:blipFill>
          <p:spPr>
            <a:xfrm>
              <a:off x="10262263" y="4913401"/>
              <a:ext cx="1091537" cy="194459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E89C015-78DA-4492-A0DD-B64B7D6AE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41" b="16869"/>
            <a:stretch/>
          </p:blipFill>
          <p:spPr>
            <a:xfrm>
              <a:off x="10950195" y="4556868"/>
              <a:ext cx="1241805" cy="2301132"/>
            </a:xfrm>
            <a:prstGeom prst="rect">
              <a:avLst/>
            </a:prstGeom>
          </p:spPr>
        </p:pic>
      </p:grpSp>
      <p:sp>
        <p:nvSpPr>
          <p:cNvPr id="100" name="Rectangle 1026">
            <a:extLst>
              <a:ext uri="{FF2B5EF4-FFF2-40B4-BE49-F238E27FC236}">
                <a16:creationId xmlns:a16="http://schemas.microsoft.com/office/drawing/2014/main" id="{82338811-900C-4847-BCBF-66A7D8E849CD}"/>
              </a:ext>
            </a:extLst>
          </p:cNvPr>
          <p:cNvSpPr/>
          <p:nvPr/>
        </p:nvSpPr>
        <p:spPr>
          <a:xfrm rot="11951028">
            <a:off x="-930840" y="4897908"/>
            <a:ext cx="4099400" cy="2356322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E6CCB2">
              <a:alpha val="51000"/>
            </a:srgbClr>
          </a:solidFill>
          <a:ln w="25400">
            <a:solidFill>
              <a:srgbClr val="5B3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 1026">
            <a:extLst>
              <a:ext uri="{FF2B5EF4-FFF2-40B4-BE49-F238E27FC236}">
                <a16:creationId xmlns:a16="http://schemas.microsoft.com/office/drawing/2014/main" id="{55A2EA4E-725F-4DBD-8D83-396FA45445FD}"/>
              </a:ext>
            </a:extLst>
          </p:cNvPr>
          <p:cNvSpPr/>
          <p:nvPr/>
        </p:nvSpPr>
        <p:spPr>
          <a:xfrm rot="11949809">
            <a:off x="-1168347" y="4986540"/>
            <a:ext cx="4201749" cy="2589247"/>
          </a:xfrm>
          <a:custGeom>
            <a:avLst/>
            <a:gdLst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0 w 4572350"/>
              <a:gd name="connsiteY3" fmla="*/ 22550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4572350"/>
              <a:gd name="connsiteY0" fmla="*/ 0 h 2255054"/>
              <a:gd name="connsiteX1" fmla="*/ 4572350 w 4572350"/>
              <a:gd name="connsiteY1" fmla="*/ 0 h 2255054"/>
              <a:gd name="connsiteX2" fmla="*/ 4572350 w 4572350"/>
              <a:gd name="connsiteY2" fmla="*/ 2255054 h 2255054"/>
              <a:gd name="connsiteX3" fmla="*/ 1828800 w 4572350"/>
              <a:gd name="connsiteY3" fmla="*/ 1340654 h 2255054"/>
              <a:gd name="connsiteX4" fmla="*/ 0 w 4572350"/>
              <a:gd name="connsiteY4" fmla="*/ 0 h 2255054"/>
              <a:gd name="connsiteX0" fmla="*/ 0 w 5085697"/>
              <a:gd name="connsiteY0" fmla="*/ 0 h 2318022"/>
              <a:gd name="connsiteX1" fmla="*/ 4572350 w 5085697"/>
              <a:gd name="connsiteY1" fmla="*/ 0 h 2318022"/>
              <a:gd name="connsiteX2" fmla="*/ 4572350 w 5085697"/>
              <a:gd name="connsiteY2" fmla="*/ 2255054 h 2318022"/>
              <a:gd name="connsiteX3" fmla="*/ 1828800 w 5085697"/>
              <a:gd name="connsiteY3" fmla="*/ 1340654 h 2318022"/>
              <a:gd name="connsiteX4" fmla="*/ 0 w 5085697"/>
              <a:gd name="connsiteY4" fmla="*/ 0 h 2318022"/>
              <a:gd name="connsiteX0" fmla="*/ 0 w 5085697"/>
              <a:gd name="connsiteY0" fmla="*/ 477698 h 2795720"/>
              <a:gd name="connsiteX1" fmla="*/ 4572350 w 5085697"/>
              <a:gd name="connsiteY1" fmla="*/ 477698 h 2795720"/>
              <a:gd name="connsiteX2" fmla="*/ 4572350 w 5085697"/>
              <a:gd name="connsiteY2" fmla="*/ 2732752 h 2795720"/>
              <a:gd name="connsiteX3" fmla="*/ 1828800 w 5085697"/>
              <a:gd name="connsiteY3" fmla="*/ 1818352 h 2795720"/>
              <a:gd name="connsiteX4" fmla="*/ 0 w 5085697"/>
              <a:gd name="connsiteY4" fmla="*/ 477698 h 2795720"/>
              <a:gd name="connsiteX0" fmla="*/ 0 w 5186905"/>
              <a:gd name="connsiteY0" fmla="*/ 477698 h 2788517"/>
              <a:gd name="connsiteX1" fmla="*/ 4572350 w 5186905"/>
              <a:gd name="connsiteY1" fmla="*/ 477698 h 2788517"/>
              <a:gd name="connsiteX2" fmla="*/ 4572350 w 5186905"/>
              <a:gd name="connsiteY2" fmla="*/ 2732752 h 2788517"/>
              <a:gd name="connsiteX3" fmla="*/ 1828800 w 5186905"/>
              <a:gd name="connsiteY3" fmla="*/ 1818352 h 2788517"/>
              <a:gd name="connsiteX4" fmla="*/ 0 w 5186905"/>
              <a:gd name="connsiteY4" fmla="*/ 477698 h 2788517"/>
              <a:gd name="connsiteX0" fmla="*/ 23878 w 5210783"/>
              <a:gd name="connsiteY0" fmla="*/ 477698 h 2788517"/>
              <a:gd name="connsiteX1" fmla="*/ 4596228 w 5210783"/>
              <a:gd name="connsiteY1" fmla="*/ 477698 h 2788517"/>
              <a:gd name="connsiteX2" fmla="*/ 4596228 w 5210783"/>
              <a:gd name="connsiteY2" fmla="*/ 2732752 h 2788517"/>
              <a:gd name="connsiteX3" fmla="*/ 1852678 w 5210783"/>
              <a:gd name="connsiteY3" fmla="*/ 1818352 h 2788517"/>
              <a:gd name="connsiteX4" fmla="*/ 23878 w 5210783"/>
              <a:gd name="connsiteY4" fmla="*/ 477698 h 2788517"/>
              <a:gd name="connsiteX0" fmla="*/ 23878 w 5210783"/>
              <a:gd name="connsiteY0" fmla="*/ 898612 h 3209431"/>
              <a:gd name="connsiteX1" fmla="*/ 4596228 w 5210783"/>
              <a:gd name="connsiteY1" fmla="*/ 898612 h 3209431"/>
              <a:gd name="connsiteX2" fmla="*/ 4596228 w 5210783"/>
              <a:gd name="connsiteY2" fmla="*/ 3153666 h 3209431"/>
              <a:gd name="connsiteX3" fmla="*/ 1852678 w 5210783"/>
              <a:gd name="connsiteY3" fmla="*/ 2239266 h 3209431"/>
              <a:gd name="connsiteX4" fmla="*/ 23878 w 5210783"/>
              <a:gd name="connsiteY4" fmla="*/ 898612 h 3209431"/>
              <a:gd name="connsiteX0" fmla="*/ 21698 w 5208603"/>
              <a:gd name="connsiteY0" fmla="*/ 898612 h 3209431"/>
              <a:gd name="connsiteX1" fmla="*/ 4594048 w 5208603"/>
              <a:gd name="connsiteY1" fmla="*/ 898612 h 3209431"/>
              <a:gd name="connsiteX2" fmla="*/ 4594048 w 5208603"/>
              <a:gd name="connsiteY2" fmla="*/ 3153666 h 3209431"/>
              <a:gd name="connsiteX3" fmla="*/ 2059045 w 5208603"/>
              <a:gd name="connsiteY3" fmla="*/ 2495940 h 3209431"/>
              <a:gd name="connsiteX4" fmla="*/ 21698 w 520860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  <a:gd name="connsiteX0" fmla="*/ 21258 w 5208163"/>
              <a:gd name="connsiteY0" fmla="*/ 898612 h 3209431"/>
              <a:gd name="connsiteX1" fmla="*/ 4593608 w 5208163"/>
              <a:gd name="connsiteY1" fmla="*/ 898612 h 3209431"/>
              <a:gd name="connsiteX2" fmla="*/ 4593608 w 5208163"/>
              <a:gd name="connsiteY2" fmla="*/ 3153666 h 3209431"/>
              <a:gd name="connsiteX3" fmla="*/ 2058605 w 5208163"/>
              <a:gd name="connsiteY3" fmla="*/ 2495940 h 3209431"/>
              <a:gd name="connsiteX4" fmla="*/ 21258 w 5208163"/>
              <a:gd name="connsiteY4" fmla="*/ 898612 h 32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8163" h="3209431">
                <a:moveTo>
                  <a:pt x="21258" y="898612"/>
                </a:moveTo>
                <a:cubicBezTo>
                  <a:pt x="502639" y="-416841"/>
                  <a:pt x="3967849" y="-176209"/>
                  <a:pt x="4593608" y="898612"/>
                </a:cubicBezTo>
                <a:cubicBezTo>
                  <a:pt x="4994661" y="1345497"/>
                  <a:pt x="5748640" y="3589096"/>
                  <a:pt x="4593608" y="3153666"/>
                </a:cubicBezTo>
                <a:cubicBezTo>
                  <a:pt x="3679091" y="2848866"/>
                  <a:pt x="2154975" y="3763266"/>
                  <a:pt x="2058605" y="2495940"/>
                </a:cubicBezTo>
                <a:cubicBezTo>
                  <a:pt x="1914226" y="1359244"/>
                  <a:pt x="-235415" y="2693033"/>
                  <a:pt x="21258" y="898612"/>
                </a:cubicBezTo>
                <a:close/>
              </a:path>
            </a:pathLst>
          </a:custGeom>
          <a:solidFill>
            <a:srgbClr val="5B3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F5B37B-AB66-422A-B138-05C716C6A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98" y="-294013"/>
            <a:ext cx="2367520" cy="2367520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01DFD9-4093-4E88-A4DB-014ADB49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977" y="-153760"/>
            <a:ext cx="1692157" cy="1692157"/>
          </a:xfrm>
          <a:prstGeom prst="rect">
            <a:avLst/>
          </a:prstGeom>
          <a:effectLst>
            <a:outerShdw blurRad="1905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0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0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1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2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3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4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100" grpId="0" animBg="1"/>
          <p:bldP spid="100" grpId="1" animBg="1"/>
          <p:bldP spid="99" grpId="0" animBg="1"/>
          <p:bldP spid="9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2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0" presetClass="entr" presetSubtype="0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7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9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1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9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" presetClass="emph" presetSubtype="0" repeatCount="1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15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1" grpId="0">
            <p:bldAsOne/>
          </p:bldGraphic>
          <p:bldGraphic spid="91" grpId="1">
            <p:bldAsOne/>
          </p:bldGraphic>
          <p:bldP spid="92" grpId="0" animBg="1"/>
          <p:bldP spid="94" grpId="0"/>
          <p:bldP spid="24" grpId="0" animBg="1"/>
          <p:bldP spid="95" grpId="0"/>
          <p:bldP spid="95" grpId="1"/>
          <p:bldP spid="100" grpId="0" animBg="1"/>
          <p:bldP spid="100" grpId="1" animBg="1"/>
          <p:bldP spid="99" grpId="0" animBg="1"/>
          <p:bldP spid="99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77554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8974" y="5153832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BE7E02E0-7615-4864-8C27-7E6DC717B662}"/>
              </a:ext>
            </a:extLst>
          </p:cNvPr>
          <p:cNvSpPr/>
          <p:nvPr/>
        </p:nvSpPr>
        <p:spPr>
          <a:xfrm rot="10800000">
            <a:off x="3767710" y="3368439"/>
            <a:ext cx="1697065" cy="1158075"/>
          </a:xfrm>
          <a:prstGeom prst="homePlat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89DCF643-BD2A-43E6-B966-4108EAB0F3E7}"/>
              </a:ext>
            </a:extLst>
          </p:cNvPr>
          <p:cNvSpPr/>
          <p:nvPr/>
        </p:nvSpPr>
        <p:spPr>
          <a:xfrm flipV="1">
            <a:off x="1330641" y="4771875"/>
            <a:ext cx="1725444" cy="1087869"/>
          </a:xfrm>
          <a:prstGeom prst="homePlat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915362EE-0676-4795-82F2-30F283924E5A}"/>
              </a:ext>
            </a:extLst>
          </p:cNvPr>
          <p:cNvSpPr/>
          <p:nvPr/>
        </p:nvSpPr>
        <p:spPr>
          <a:xfrm flipV="1">
            <a:off x="1364296" y="1905978"/>
            <a:ext cx="1763266" cy="1134245"/>
          </a:xfrm>
          <a:prstGeom prst="homePlat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Dimensi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48041" y="2199327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Array 1 </a:t>
            </a:r>
            <a:r>
              <a:rPr lang="en-US" sz="2400" b="1" spc="-150" dirty="0" err="1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chemeClr val="accent6">
                  <a:lumMod val="75000"/>
                </a:schemeClr>
              </a:solidFill>
              <a:latin typeface="Bochins Font" panose="020005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1322760" y="3606078"/>
            <a:ext cx="19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Array 2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28482"/>
              </a:solidFill>
              <a:latin typeface="Bochins Font" panose="020005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936" y="5122803"/>
            <a:ext cx="20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Array 3 </a:t>
            </a:r>
            <a:r>
              <a:rPr lang="en-US" sz="24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6BD60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940353" y="1500208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0888" y="5682799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641" y="4777392"/>
            <a:ext cx="616476" cy="127005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381D191-51EE-433D-A201-75F730240461}"/>
              </a:ext>
            </a:extLst>
          </p:cNvPr>
          <p:cNvSpPr txBox="1"/>
          <p:nvPr/>
        </p:nvSpPr>
        <p:spPr>
          <a:xfrm>
            <a:off x="1307114" y="1853078"/>
            <a:ext cx="18556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Elemen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array yang </a:t>
            </a:r>
          </a:p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memiliki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buah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baris/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kolom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dan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dapat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diakses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oleh program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menggunakan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suatu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indeks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tertentu</a:t>
            </a:r>
            <a:endParaRPr lang="en-US" sz="1150" dirty="0">
              <a:solidFill>
                <a:srgbClr val="3C685B"/>
              </a:solidFill>
              <a:latin typeface="Bochins Font" panose="02000503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F24602-B611-42EE-B6E0-364FB07D59B6}"/>
              </a:ext>
            </a:extLst>
          </p:cNvPr>
          <p:cNvSpPr txBox="1"/>
          <p:nvPr/>
        </p:nvSpPr>
        <p:spPr>
          <a:xfrm>
            <a:off x="4129947" y="3378295"/>
            <a:ext cx="14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Elemen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hanya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memiliki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satu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buah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baris/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kolom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dan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sering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digambarkan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sebagai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sebauh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matriks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bentuk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grid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DC7054-A566-4F4D-BF20-ED6C41A56043}"/>
              </a:ext>
            </a:extLst>
          </p:cNvPr>
          <p:cNvSpPr txBox="1"/>
          <p:nvPr/>
        </p:nvSpPr>
        <p:spPr>
          <a:xfrm>
            <a:off x="1277113" y="4761811"/>
            <a:ext cx="1618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Elemen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memiliki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baris,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kolom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,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ukuran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banyak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daripada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dikembangkan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kelebih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924310" y="-812362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Contoh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Array 1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Dimensi</a:t>
              </a:r>
              <a:endParaRPr lang="en-US" sz="1200" b="1" dirty="0">
                <a:solidFill>
                  <a:srgbClr val="522C22"/>
                </a:solidFill>
                <a:latin typeface="Amellinda Weddings" pitchFamily="50" charset="0"/>
              </a:endParaRPr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4189E2-CE88-4D1B-9B58-6C6B95FF4DF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5" t="12261" r="40525" b="9933"/>
          <a:stretch/>
        </p:blipFill>
        <p:spPr>
          <a:xfrm>
            <a:off x="6823622" y="1786489"/>
            <a:ext cx="4045618" cy="37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5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5" grpId="0"/>
      <p:bldP spid="46" grpId="0"/>
      <p:bldP spid="47" grpId="0"/>
      <p:bldP spid="62" grpId="0"/>
      <p:bldP spid="63" grpId="0"/>
      <p:bldP spid="64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84027" y="56681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4" y="377554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88974" y="5153832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BE7E02E0-7615-4864-8C27-7E6DC717B662}"/>
              </a:ext>
            </a:extLst>
          </p:cNvPr>
          <p:cNvSpPr/>
          <p:nvPr/>
        </p:nvSpPr>
        <p:spPr>
          <a:xfrm rot="10800000">
            <a:off x="3767710" y="3368439"/>
            <a:ext cx="1697065" cy="1158075"/>
          </a:xfrm>
          <a:prstGeom prst="homePlat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89DCF643-BD2A-43E6-B966-4108EAB0F3E7}"/>
              </a:ext>
            </a:extLst>
          </p:cNvPr>
          <p:cNvSpPr/>
          <p:nvPr/>
        </p:nvSpPr>
        <p:spPr>
          <a:xfrm flipV="1">
            <a:off x="1330641" y="4771875"/>
            <a:ext cx="1725444" cy="1087869"/>
          </a:xfrm>
          <a:prstGeom prst="homePlat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915362EE-0676-4795-82F2-30F283924E5A}"/>
              </a:ext>
            </a:extLst>
          </p:cNvPr>
          <p:cNvSpPr/>
          <p:nvPr/>
        </p:nvSpPr>
        <p:spPr>
          <a:xfrm flipV="1">
            <a:off x="1364296" y="1905978"/>
            <a:ext cx="1763266" cy="1134245"/>
          </a:xfrm>
          <a:prstGeom prst="homePlat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817089" y="957320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660992" y="97013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Dimensi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48041" y="2199327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Array 1 </a:t>
            </a:r>
            <a:r>
              <a:rPr lang="en-US" sz="2400" b="1" spc="-150" dirty="0" err="1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chemeClr val="accent6">
                  <a:lumMod val="75000"/>
                </a:schemeClr>
              </a:solidFill>
              <a:latin typeface="Bochins Font" panose="020005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1322760" y="3606078"/>
            <a:ext cx="19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Array 2 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28482"/>
              </a:solidFill>
              <a:latin typeface="Bochins Font" panose="02000503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51936" y="5122803"/>
            <a:ext cx="20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Array 3 </a:t>
            </a:r>
            <a:r>
              <a:rPr lang="en-US" sz="24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Dimensi</a:t>
            </a:r>
            <a:endParaRPr lang="en-US" sz="2400" b="1" spc="-150" dirty="0">
              <a:solidFill>
                <a:srgbClr val="F6BD60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940353" y="1500208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0888" y="5682799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20" y="4777392"/>
            <a:ext cx="616476" cy="127005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381D191-51EE-433D-A201-75F730240461}"/>
              </a:ext>
            </a:extLst>
          </p:cNvPr>
          <p:cNvSpPr txBox="1"/>
          <p:nvPr/>
        </p:nvSpPr>
        <p:spPr>
          <a:xfrm>
            <a:off x="1307114" y="1853078"/>
            <a:ext cx="185565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Elemen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array yang </a:t>
            </a:r>
          </a:p>
          <a:p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memiliki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buah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baris/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kolom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dan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hanya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dapat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diakses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oleh program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menggunakan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suatu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indeks</a:t>
            </a:r>
            <a:r>
              <a:rPr lang="en-US" sz="115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150" dirty="0" err="1">
                <a:solidFill>
                  <a:srgbClr val="3C685B"/>
                </a:solidFill>
                <a:latin typeface="Bochins Font" panose="02000503000000000000" pitchFamily="2" charset="0"/>
              </a:rPr>
              <a:t>tertentu</a:t>
            </a:r>
            <a:endParaRPr lang="en-US" sz="1150" dirty="0">
              <a:solidFill>
                <a:srgbClr val="3C685B"/>
              </a:solidFill>
              <a:latin typeface="Bochins Font" panose="02000503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F24602-B611-42EE-B6E0-364FB07D59B6}"/>
              </a:ext>
            </a:extLst>
          </p:cNvPr>
          <p:cNvSpPr txBox="1"/>
          <p:nvPr/>
        </p:nvSpPr>
        <p:spPr>
          <a:xfrm>
            <a:off x="4129947" y="3378295"/>
            <a:ext cx="14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Elemen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hanya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memiliki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satu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buah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baris/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kolom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dan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sering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digambarkan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sebagai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sebauh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matriks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/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bentuk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grid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DC7054-A566-4F4D-BF20-ED6C41A56043}"/>
              </a:ext>
            </a:extLst>
          </p:cNvPr>
          <p:cNvSpPr txBox="1"/>
          <p:nvPr/>
        </p:nvSpPr>
        <p:spPr>
          <a:xfrm>
            <a:off x="1277113" y="4761811"/>
            <a:ext cx="1618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Elemen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yang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memiliki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baris,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kolom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,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ukuran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banyak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daripada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array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dikembangkan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kelebih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dua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dimensi</a:t>
            </a:r>
            <a:r>
              <a:rPr lang="en-US" sz="11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88737" y="1160826"/>
            <a:ext cx="292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C76C80-BAA3-435B-84AE-51A1E324791C}"/>
              </a:ext>
            </a:extLst>
          </p:cNvPr>
          <p:cNvGrpSpPr/>
          <p:nvPr/>
        </p:nvGrpSpPr>
        <p:grpSpPr>
          <a:xfrm>
            <a:off x="7355450" y="968298"/>
            <a:ext cx="3019461" cy="571554"/>
            <a:chOff x="1564930" y="-1025509"/>
            <a:chExt cx="3884688" cy="731252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F98F1E5-0382-4FB7-816E-D5CD3AF9E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41648" y="-2602227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74383BF-5FF3-464E-85AC-5DC57121529C}"/>
                </a:ext>
              </a:extLst>
            </p:cNvPr>
            <p:cNvSpPr txBox="1"/>
            <p:nvPr/>
          </p:nvSpPr>
          <p:spPr>
            <a:xfrm>
              <a:off x="1879555" y="-824653"/>
              <a:ext cx="3402912" cy="35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Hasil Coding 1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Dimensi</a:t>
              </a:r>
              <a:endParaRPr lang="en-US" sz="1200" b="1" dirty="0">
                <a:solidFill>
                  <a:srgbClr val="522C22"/>
                </a:solidFill>
                <a:latin typeface="Amellinda Weddings" pitchFamily="50" charset="0"/>
              </a:endParaRPr>
            </a:p>
          </p:txBody>
        </p:sp>
      </p:grpSp>
      <p:pic>
        <p:nvPicPr>
          <p:cNvPr id="42" name="Picture 4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394ACC-6D57-411E-9AB6-1DD3DD2E936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4" t="31633" r="55177" b="44947"/>
          <a:stretch/>
        </p:blipFill>
        <p:spPr>
          <a:xfrm>
            <a:off x="7943023" y="2386077"/>
            <a:ext cx="1974975" cy="16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08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5" grpId="0"/>
      <p:bldP spid="46" grpId="0"/>
      <p:bldP spid="47" grpId="0"/>
      <p:bldP spid="62" grpId="0"/>
      <p:bldP spid="63" grpId="0"/>
      <p:bldP spid="64" grpId="0"/>
      <p:bldP spid="6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1269</Words>
  <Application>Microsoft Office PowerPoint</Application>
  <PresentationFormat>Widescreen</PresentationFormat>
  <Paragraphs>216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Latha</vt:lpstr>
      <vt:lpstr>Bochins Font</vt:lpstr>
      <vt:lpstr>Centaur</vt:lpstr>
      <vt:lpstr>Calibri</vt:lpstr>
      <vt:lpstr>Amellinda Weddings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 Anggraini Prasetyo</dc:creator>
  <cp:lastModifiedBy>RAHMAH NUR FADHILAH</cp:lastModifiedBy>
  <cp:revision>6</cp:revision>
  <dcterms:created xsi:type="dcterms:W3CDTF">2021-09-08T04:25:30Z</dcterms:created>
  <dcterms:modified xsi:type="dcterms:W3CDTF">2021-09-25T15:21:18Z</dcterms:modified>
</cp:coreProperties>
</file>